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Lst>
  <p:sldSz cy="5143500" cx="9144000"/>
  <p:notesSz cx="6858000" cy="9144000"/>
  <p:embeddedFontLst>
    <p:embeddedFont>
      <p:font typeface="Roboto"/>
      <p:regular r:id="rId64"/>
      <p:bold r:id="rId65"/>
      <p:italic r:id="rId66"/>
      <p:boldItalic r:id="rId67"/>
    </p:embeddedFont>
    <p:embeddedFont>
      <p:font typeface="Montserrat"/>
      <p:regular r:id="rId68"/>
      <p:bold r:id="rId69"/>
      <p:italic r:id="rId70"/>
      <p:boldItalic r:id="rId71"/>
    </p:embeddedFont>
    <p:embeddedFont>
      <p:font typeface="Lato"/>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bold.fntdata"/><Relationship Id="rId72" Type="http://schemas.openxmlformats.org/officeDocument/2006/relationships/font" Target="fonts/Lato-regular.fntdata"/><Relationship Id="rId31" Type="http://schemas.openxmlformats.org/officeDocument/2006/relationships/slide" Target="slides/slide26.xml"/><Relationship Id="rId75" Type="http://schemas.openxmlformats.org/officeDocument/2006/relationships/font" Target="fonts/Lato-boldItalic.fntdata"/><Relationship Id="rId30" Type="http://schemas.openxmlformats.org/officeDocument/2006/relationships/slide" Target="slides/slide25.xml"/><Relationship Id="rId74" Type="http://schemas.openxmlformats.org/officeDocument/2006/relationships/font" Target="fonts/Lato-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Montserrat-boldItalic.fntdata"/><Relationship Id="rId70" Type="http://schemas.openxmlformats.org/officeDocument/2006/relationships/font" Target="fonts/Montserra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Montserrat-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f474aaa6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f474aaa6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f474aaa6f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f474aaa6f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bfda6af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bfda6af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bfda6aff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bfda6aff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f4ad53f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f4ad53f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f474aaa6f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f474aaa6f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f474aaa6f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f474aaa6f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f474aaa6f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df474aaa6f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05adcf61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05adcf61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05adcf61a_1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05adcf61a_1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f474aaa6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f474aaa6f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05adcf61a_1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05adcf61a_1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05adcf61a_1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05adcf61a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05adcf61a_1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05adcf61a_1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05adcf61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05adcf61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05adcf61a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05adcf61a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e05adcf61a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e05adcf61a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05adcf61a_1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05adcf61a_1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05adcf61a_1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05adcf61a_1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e05adcf6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e05adcf6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b6dfab0f8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b6dfab0f8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b6dfab0f8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b6dfab0f8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b6dfab0f8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b6dfab0f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197b5400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197b5400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197b5400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197b5400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6de5784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6de5784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6de5784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b6de5784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6de5784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6de5784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6de57848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6de57848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6de5784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6de5784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6de57848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6de57848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f474aaa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f474aaa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b6de57848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b6de57848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b6de57848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b6de57848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b6de57848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b6de57848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b6de57848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b6de57848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b6de57848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b6de57848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b6de57848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b6de57848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b6de57848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b6de57848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b6de57848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b6de57848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b6de57848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b6de57848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b6de57848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b6de57848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f474aaa6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df474aaa6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6de57848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6de57848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b6de57848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b6de57848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6de57848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6de57848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6de57848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b6de57848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df474aaa6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df474aaa6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df474aaa6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df474aaa6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f474aaa6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f474aaa6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colab.research.google.com/drive/1OV3Mn2yMMYHiXGGmChv3BJsQMx7kAtQh?usp=sharing#scrollTo=yZyg4AT8jkDb"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3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1.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7.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hyperlink" Target="https://www.ijltet.org/wp-content/uploads/2014/10/21.pdf" TargetMode="External"/><Relationship Id="rId4" Type="http://schemas.openxmlformats.org/officeDocument/2006/relationships/hyperlink" Target="https://techtalkwithbhatt.com/2019/05/02/what-is-a-recommender-system-and-what-are-its-types/" TargetMode="External"/><Relationship Id="rId5" Type="http://schemas.openxmlformats.org/officeDocument/2006/relationships/hyperlink" Target="https://builtin.com/data-science/recommender-systems" TargetMode="External"/><Relationship Id="rId6" Type="http://schemas.openxmlformats.org/officeDocument/2006/relationships/hyperlink" Target="https://medium.com/@toprak.mhmt/collaborative-filtering-3ceb89080ade" TargetMode="External"/><Relationship Id="rId7" Type="http://schemas.openxmlformats.org/officeDocument/2006/relationships/hyperlink" Target="https://yuspify.com/blog/cold-start-problem-recommender-system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44.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6133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Music </a:t>
            </a:r>
            <a:endParaRPr/>
          </a:p>
          <a:p>
            <a:pPr indent="0" lvl="0" marL="0" rtl="0" algn="l">
              <a:spcBef>
                <a:spcPts val="0"/>
              </a:spcBef>
              <a:spcAft>
                <a:spcPts val="0"/>
              </a:spcAft>
              <a:buNone/>
            </a:pPr>
            <a:r>
              <a:rPr lang="en-GB"/>
              <a:t>Recommender</a:t>
            </a:r>
            <a:endParaRPr/>
          </a:p>
          <a:p>
            <a:pPr indent="0" lvl="0" marL="0" rtl="0" algn="l">
              <a:spcBef>
                <a:spcPts val="0"/>
              </a:spcBef>
              <a:spcAft>
                <a:spcPts val="0"/>
              </a:spcAft>
              <a:buNone/>
            </a:pPr>
            <a:r>
              <a:rPr lang="en-GB"/>
              <a:t>System</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By Team-12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Making Predictions</a:t>
            </a:r>
            <a:endParaRPr/>
          </a:p>
        </p:txBody>
      </p:sp>
      <p:sp>
        <p:nvSpPr>
          <p:cNvPr id="307" name="Google Shape;307;p26"/>
          <p:cNvSpPr txBox="1"/>
          <p:nvPr>
            <p:ph idx="1" type="body"/>
          </p:nvPr>
        </p:nvSpPr>
        <p:spPr>
          <a:xfrm>
            <a:off x="1297500" y="1530375"/>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User </a:t>
            </a:r>
            <a:r>
              <a:rPr lang="en-GB"/>
              <a:t>profile</a:t>
            </a:r>
            <a:r>
              <a:rPr lang="en-GB"/>
              <a:t> x, item profile i.</a:t>
            </a:r>
            <a:endParaRPr/>
          </a:p>
          <a:p>
            <a:pPr indent="-311150" lvl="0" marL="457200" rtl="0" algn="l">
              <a:spcBef>
                <a:spcPts val="0"/>
              </a:spcBef>
              <a:spcAft>
                <a:spcPts val="0"/>
              </a:spcAft>
              <a:buSzPts val="1300"/>
              <a:buChar char="●"/>
            </a:pPr>
            <a:r>
              <a:rPr lang="en-GB"/>
              <a:t>Estimate U(x,i)=cosΘ=(x.i)/ ||x|| ||i||</a:t>
            </a:r>
            <a:endParaRPr/>
          </a:p>
          <a:p>
            <a:pPr indent="0" lvl="0" marL="457200" rtl="0" algn="l">
              <a:spcBef>
                <a:spcPts val="1600"/>
              </a:spcBef>
              <a:spcAft>
                <a:spcPts val="0"/>
              </a:spcAft>
              <a:buNone/>
            </a:pPr>
            <a:r>
              <a:t/>
            </a:r>
            <a:endParaRPr/>
          </a:p>
          <a:p>
            <a:pPr indent="0" lvl="0" marL="0" rtl="0" algn="l">
              <a:spcBef>
                <a:spcPts val="1600"/>
              </a:spcBef>
              <a:spcAft>
                <a:spcPts val="0"/>
              </a:spcAft>
              <a:buNone/>
            </a:pPr>
            <a:r>
              <a:rPr lang="en-GB"/>
              <a:t>                                                                  </a:t>
            </a:r>
            <a:r>
              <a:rPr lang="en-GB" sz="2400"/>
              <a:t>θ</a:t>
            </a:r>
            <a:endParaRPr sz="2400"/>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GB"/>
              <a:t>Smaller the</a:t>
            </a:r>
            <a:r>
              <a:rPr lang="en-GB" sz="400"/>
              <a:t>    </a:t>
            </a:r>
            <a:r>
              <a:rPr lang="en-GB" sz="1500"/>
              <a:t>θ, </a:t>
            </a:r>
            <a:r>
              <a:rPr lang="en-GB"/>
              <a:t>more similar the items.</a:t>
            </a:r>
            <a:endParaRPr sz="1100"/>
          </a:p>
        </p:txBody>
      </p:sp>
      <p:cxnSp>
        <p:nvCxnSpPr>
          <p:cNvPr id="308" name="Google Shape;308;p26"/>
          <p:cNvCxnSpPr/>
          <p:nvPr/>
        </p:nvCxnSpPr>
        <p:spPr>
          <a:xfrm flipH="1">
            <a:off x="2615125" y="2330075"/>
            <a:ext cx="1227000" cy="879900"/>
          </a:xfrm>
          <a:prstGeom prst="straightConnector1">
            <a:avLst/>
          </a:prstGeom>
          <a:noFill/>
          <a:ln cap="flat" cmpd="sng" w="9525">
            <a:solidFill>
              <a:schemeClr val="dk2"/>
            </a:solidFill>
            <a:prstDash val="solid"/>
            <a:round/>
            <a:headEnd len="med" w="med" type="none"/>
            <a:tailEnd len="med" w="med" type="none"/>
          </a:ln>
        </p:spPr>
      </p:cxnSp>
      <p:cxnSp>
        <p:nvCxnSpPr>
          <p:cNvPr id="309" name="Google Shape;309;p26"/>
          <p:cNvCxnSpPr/>
          <p:nvPr/>
        </p:nvCxnSpPr>
        <p:spPr>
          <a:xfrm flipH="1" rot="10800000">
            <a:off x="2627525" y="3148150"/>
            <a:ext cx="1809600" cy="495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6"/>
          <p:cNvSpPr/>
          <p:nvPr/>
        </p:nvSpPr>
        <p:spPr>
          <a:xfrm>
            <a:off x="2974550" y="2788650"/>
            <a:ext cx="433800" cy="780900"/>
          </a:xfrm>
          <a:prstGeom prst="arc">
            <a:avLst>
              <a:gd fmla="val 163764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Pros and Cons of content based recommender system</a:t>
            </a:r>
            <a:endParaRPr/>
          </a:p>
        </p:txBody>
      </p:sp>
      <p:sp>
        <p:nvSpPr>
          <p:cNvPr id="316" name="Google Shape;316;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Pros:-</a:t>
            </a:r>
            <a:endParaRPr b="1" u="sng"/>
          </a:p>
          <a:p>
            <a:pPr indent="-311150" lvl="0" marL="457200" rtl="0" algn="l">
              <a:spcBef>
                <a:spcPts val="1600"/>
              </a:spcBef>
              <a:spcAft>
                <a:spcPts val="0"/>
              </a:spcAft>
              <a:buSzPts val="1300"/>
              <a:buChar char="●"/>
            </a:pPr>
            <a:r>
              <a:rPr lang="en-GB"/>
              <a:t>No need data of other users.</a:t>
            </a:r>
            <a:endParaRPr/>
          </a:p>
          <a:p>
            <a:pPr indent="-311150" lvl="0" marL="457200" rtl="0" algn="l">
              <a:spcBef>
                <a:spcPts val="0"/>
              </a:spcBef>
              <a:spcAft>
                <a:spcPts val="0"/>
              </a:spcAft>
              <a:buSzPts val="1300"/>
              <a:buChar char="●"/>
            </a:pPr>
            <a:r>
              <a:rPr lang="en-GB"/>
              <a:t>Able to recommend user with unique taste.</a:t>
            </a:r>
            <a:endParaRPr/>
          </a:p>
          <a:p>
            <a:pPr indent="-311150" lvl="0" marL="457200" rtl="0" algn="l">
              <a:spcBef>
                <a:spcPts val="0"/>
              </a:spcBef>
              <a:spcAft>
                <a:spcPts val="0"/>
              </a:spcAft>
              <a:buSzPts val="1300"/>
              <a:buChar char="●"/>
            </a:pPr>
            <a:r>
              <a:rPr lang="en-GB"/>
              <a:t>Able to recommend new and unpopular items.</a:t>
            </a:r>
            <a:endParaRPr/>
          </a:p>
          <a:p>
            <a:pPr indent="0" lvl="0" marL="0" rtl="0" algn="l">
              <a:spcBef>
                <a:spcPts val="1600"/>
              </a:spcBef>
              <a:spcAft>
                <a:spcPts val="0"/>
              </a:spcAft>
              <a:buNone/>
            </a:pPr>
            <a:r>
              <a:rPr b="1" lang="en-GB" u="sng"/>
              <a:t>Cons:-</a:t>
            </a:r>
            <a:endParaRPr b="1" u="sng"/>
          </a:p>
          <a:p>
            <a:pPr indent="-311150" lvl="0" marL="457200" rtl="0" algn="l">
              <a:spcBef>
                <a:spcPts val="1600"/>
              </a:spcBef>
              <a:spcAft>
                <a:spcPts val="0"/>
              </a:spcAft>
              <a:buSzPts val="1300"/>
              <a:buChar char="●"/>
            </a:pPr>
            <a:r>
              <a:rPr lang="en-GB"/>
              <a:t>Finding the appropriate feature is difficult.</a:t>
            </a:r>
            <a:endParaRPr/>
          </a:p>
          <a:p>
            <a:pPr indent="-311150" lvl="0" marL="457200" rtl="0" algn="l">
              <a:spcBef>
                <a:spcPts val="0"/>
              </a:spcBef>
              <a:spcAft>
                <a:spcPts val="0"/>
              </a:spcAft>
              <a:buSzPts val="1300"/>
              <a:buChar char="●"/>
            </a:pPr>
            <a:r>
              <a:rPr lang="en-GB"/>
              <a:t>Cold start problem for new user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Collaborative Filtering</a:t>
            </a:r>
            <a:endParaRPr b="1"/>
          </a:p>
        </p:txBody>
      </p:sp>
      <p:sp>
        <p:nvSpPr>
          <p:cNvPr id="322" name="Google Shape;322;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Collaborative filtering is based on the fact that relationships exist between products and people’s interests. </a:t>
            </a:r>
            <a:endParaRPr/>
          </a:p>
          <a:p>
            <a:pPr indent="0" lvl="0" marL="0" rtl="0" algn="l">
              <a:spcBef>
                <a:spcPts val="1600"/>
              </a:spcBef>
              <a:spcAft>
                <a:spcPts val="0"/>
              </a:spcAft>
              <a:buNone/>
            </a:pPr>
            <a:r>
              <a:rPr lang="en-GB"/>
              <a:t>Many recommendation systems use collaborative filtering to find these relationships and to give an accurate recommendation of an accurate recommendation of a product that the user might like or interested in</a:t>
            </a:r>
            <a:endParaRPr/>
          </a:p>
          <a:p>
            <a:pPr indent="0" lvl="0" marL="0" rtl="0" algn="l">
              <a:spcBef>
                <a:spcPts val="1600"/>
              </a:spcBef>
              <a:spcAft>
                <a:spcPts val="0"/>
              </a:spcAft>
              <a:buNone/>
            </a:pPr>
            <a:r>
              <a:rPr lang="en-GB"/>
              <a:t>Collaborative filtering has basically two approaches:</a:t>
            </a:r>
            <a:endParaRPr/>
          </a:p>
          <a:p>
            <a:pPr indent="-311150" lvl="0" marL="457200" rtl="0" algn="l">
              <a:spcBef>
                <a:spcPts val="1600"/>
              </a:spcBef>
              <a:spcAft>
                <a:spcPts val="0"/>
              </a:spcAft>
              <a:buSzPts val="1300"/>
              <a:buAutoNum type="arabicPeriod"/>
            </a:pPr>
            <a:r>
              <a:rPr lang="en-GB"/>
              <a:t>User - based   </a:t>
            </a:r>
            <a:endParaRPr/>
          </a:p>
          <a:p>
            <a:pPr indent="-311150" lvl="0" marL="457200" rtl="0" algn="l">
              <a:spcBef>
                <a:spcPts val="0"/>
              </a:spcBef>
              <a:spcAft>
                <a:spcPts val="0"/>
              </a:spcAft>
              <a:buSzPts val="1300"/>
              <a:buAutoNum type="arabicPeriod"/>
            </a:pPr>
            <a:r>
              <a:rPr lang="en-GB"/>
              <a:t>Item - based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9"/>
          <p:cNvSpPr txBox="1"/>
          <p:nvPr>
            <p:ph idx="1" type="body"/>
          </p:nvPr>
        </p:nvSpPr>
        <p:spPr>
          <a:xfrm>
            <a:off x="1297500" y="218200"/>
            <a:ext cx="7524300" cy="470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u="sng">
                <a:latin typeface="Montserrat"/>
                <a:ea typeface="Montserrat"/>
                <a:cs typeface="Montserrat"/>
                <a:sym typeface="Montserrat"/>
              </a:rPr>
              <a:t>User - based :</a:t>
            </a:r>
            <a:endParaRPr b="1" sz="2000" u="sng">
              <a:latin typeface="Montserrat"/>
              <a:ea typeface="Montserrat"/>
              <a:cs typeface="Montserrat"/>
              <a:sym typeface="Montserrat"/>
            </a:endParaRPr>
          </a:p>
          <a:p>
            <a:pPr indent="0" lvl="0" marL="0" rtl="0" algn="l">
              <a:spcBef>
                <a:spcPts val="1600"/>
              </a:spcBef>
              <a:spcAft>
                <a:spcPts val="0"/>
              </a:spcAft>
              <a:buNone/>
            </a:pPr>
            <a:r>
              <a:rPr lang="en-GB"/>
              <a:t>User - based collaborative filtering is based on the user similarity or neighbourhood.</a:t>
            </a:r>
            <a:endParaRPr/>
          </a:p>
          <a:p>
            <a:pPr indent="-311150" lvl="0" marL="457200" rtl="0" algn="l">
              <a:spcBef>
                <a:spcPts val="1600"/>
              </a:spcBef>
              <a:spcAft>
                <a:spcPts val="0"/>
              </a:spcAft>
              <a:buSzPts val="1300"/>
              <a:buChar char="●"/>
            </a:pPr>
            <a:r>
              <a:rPr lang="en-GB"/>
              <a:t>In this approach , we have an active user for whom the recommendation is aimed. </a:t>
            </a:r>
            <a:endParaRPr/>
          </a:p>
          <a:p>
            <a:pPr indent="-311150" lvl="0" marL="457200" rtl="0" algn="l">
              <a:spcBef>
                <a:spcPts val="0"/>
              </a:spcBef>
              <a:spcAft>
                <a:spcPts val="0"/>
              </a:spcAft>
              <a:buSzPts val="1300"/>
              <a:buChar char="●"/>
            </a:pPr>
            <a:r>
              <a:rPr lang="en-GB"/>
              <a:t>The collaborative filtering filtering engine first looks for users who are similar. That is users who share the active users rating patterns.</a:t>
            </a:r>
            <a:endParaRPr/>
          </a:p>
          <a:p>
            <a:pPr indent="-311150" lvl="0" marL="457200" rtl="0" algn="l">
              <a:spcBef>
                <a:spcPts val="0"/>
              </a:spcBef>
              <a:spcAft>
                <a:spcPts val="0"/>
              </a:spcAft>
              <a:buSzPts val="1300"/>
              <a:buChar char="●"/>
            </a:pPr>
            <a:r>
              <a:rPr lang="en-GB"/>
              <a:t>Collaborative filtering basis this similarity on things like history, preference, and choices that users make buying, watching or enjoying something.</a:t>
            </a:r>
            <a:endParaRPr/>
          </a:p>
          <a:p>
            <a:pPr indent="0" lvl="0" marL="0" rtl="0" algn="l">
              <a:lnSpc>
                <a:spcPct val="100000"/>
              </a:lnSpc>
              <a:spcBef>
                <a:spcPts val="1600"/>
              </a:spcBef>
              <a:spcAft>
                <a:spcPts val="0"/>
              </a:spcAft>
              <a:buNone/>
            </a:pPr>
            <a:r>
              <a:rPr b="1" lang="en-GB" sz="2000" u="sng">
                <a:latin typeface="Montserrat"/>
                <a:ea typeface="Montserrat"/>
                <a:cs typeface="Montserrat"/>
                <a:sym typeface="Montserrat"/>
              </a:rPr>
              <a:t>Item - based :</a:t>
            </a:r>
            <a:endParaRPr sz="900" u="sng"/>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lang="en-GB"/>
              <a:t>Item based collaborative filtering is based on similarity among items .</a:t>
            </a:r>
            <a:endParaRPr/>
          </a:p>
          <a:p>
            <a:pPr indent="-311150" lvl="0" marL="457200" rtl="0" algn="l">
              <a:spcBef>
                <a:spcPts val="1600"/>
              </a:spcBef>
              <a:spcAft>
                <a:spcPts val="0"/>
              </a:spcAft>
              <a:buSzPts val="1300"/>
              <a:buChar char="●"/>
            </a:pPr>
            <a:r>
              <a:rPr lang="en-GB"/>
              <a:t>In the item based approach, similar items build neighborhoods on the behavior of users. </a:t>
            </a:r>
            <a:endParaRPr/>
          </a:p>
          <a:p>
            <a:pPr indent="0" lvl="0" marL="0" rtl="0" algn="l">
              <a:spcBef>
                <a:spcPts val="1600"/>
              </a:spcBef>
              <a:spcAft>
                <a:spcPts val="0"/>
              </a:spcAft>
              <a:buNone/>
            </a:pPr>
            <a:r>
              <a:rPr lang="en-GB"/>
              <a:t>Example,  Item 1 and Item 3 are considered neighbors as they were positively rated by both User 1 and User 2. So, Item 1 can be recommended to User 3 as he has already shown interest in Item 3.</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Pros and Cons of </a:t>
            </a:r>
            <a:r>
              <a:rPr lang="en-GB"/>
              <a:t>Collaborative</a:t>
            </a:r>
            <a:r>
              <a:rPr lang="en-GB"/>
              <a:t> filtering</a:t>
            </a:r>
            <a:endParaRPr/>
          </a:p>
        </p:txBody>
      </p:sp>
      <p:sp>
        <p:nvSpPr>
          <p:cNvPr id="333" name="Google Shape;333;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Pros:-</a:t>
            </a:r>
            <a:endParaRPr b="1" u="sng"/>
          </a:p>
          <a:p>
            <a:pPr indent="-311150" lvl="0" marL="457200" rtl="0" algn="l">
              <a:spcBef>
                <a:spcPts val="1600"/>
              </a:spcBef>
              <a:spcAft>
                <a:spcPts val="0"/>
              </a:spcAft>
              <a:buSzPts val="1300"/>
              <a:buChar char="●"/>
            </a:pPr>
            <a:r>
              <a:rPr lang="en-GB"/>
              <a:t>Works for any kind of item, no feature selection needed</a:t>
            </a:r>
            <a:endParaRPr/>
          </a:p>
          <a:p>
            <a:pPr indent="0" lvl="0" marL="0" rtl="0" algn="l">
              <a:spcBef>
                <a:spcPts val="1600"/>
              </a:spcBef>
              <a:spcAft>
                <a:spcPts val="0"/>
              </a:spcAft>
              <a:buNone/>
            </a:pPr>
            <a:r>
              <a:rPr b="1" lang="en-GB" u="sng"/>
              <a:t>Cons:-</a:t>
            </a:r>
            <a:endParaRPr b="1" u="sng"/>
          </a:p>
          <a:p>
            <a:pPr indent="-311150" lvl="0" marL="457200" rtl="0" algn="l">
              <a:spcBef>
                <a:spcPts val="1600"/>
              </a:spcBef>
              <a:spcAft>
                <a:spcPts val="0"/>
              </a:spcAft>
              <a:buSzPts val="1300"/>
              <a:buChar char="●"/>
            </a:pPr>
            <a:r>
              <a:rPr lang="en-GB"/>
              <a:t>Cold Start Problem</a:t>
            </a:r>
            <a:endParaRPr/>
          </a:p>
          <a:p>
            <a:pPr indent="-311150" lvl="0" marL="457200" rtl="0" algn="l">
              <a:spcBef>
                <a:spcPts val="0"/>
              </a:spcBef>
              <a:spcAft>
                <a:spcPts val="0"/>
              </a:spcAft>
              <a:buSzPts val="1300"/>
              <a:buChar char="●"/>
            </a:pPr>
            <a:r>
              <a:rPr lang="en-GB"/>
              <a:t>Data Sparsity</a:t>
            </a:r>
            <a:endParaRPr/>
          </a:p>
          <a:p>
            <a:pPr indent="-311150" lvl="0" marL="457200" rtl="0" algn="l">
              <a:spcBef>
                <a:spcPts val="0"/>
              </a:spcBef>
              <a:spcAft>
                <a:spcPts val="0"/>
              </a:spcAft>
              <a:buSzPts val="1300"/>
              <a:buChar char="●"/>
            </a:pPr>
            <a:r>
              <a:rPr lang="en-GB"/>
              <a:t>First Rater </a:t>
            </a:r>
            <a:endParaRPr/>
          </a:p>
          <a:p>
            <a:pPr indent="-311150" lvl="0" marL="457200" rtl="0" algn="l">
              <a:spcBef>
                <a:spcPts val="0"/>
              </a:spcBef>
              <a:spcAft>
                <a:spcPts val="0"/>
              </a:spcAft>
              <a:buSzPts val="1300"/>
              <a:buChar char="●"/>
            </a:pPr>
            <a:r>
              <a:rPr lang="en-GB"/>
              <a:t>Popularity bias, tends to </a:t>
            </a:r>
            <a:r>
              <a:rPr lang="en-GB"/>
              <a:t>recommend</a:t>
            </a:r>
            <a:r>
              <a:rPr lang="en-GB"/>
              <a:t> popular items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The Cold Start Problem</a:t>
            </a:r>
            <a:endParaRPr b="1"/>
          </a:p>
        </p:txBody>
      </p:sp>
      <p:sp>
        <p:nvSpPr>
          <p:cNvPr id="339" name="Google Shape;339;p31"/>
          <p:cNvSpPr txBox="1"/>
          <p:nvPr>
            <p:ph idx="1" type="body"/>
          </p:nvPr>
        </p:nvSpPr>
        <p:spPr>
          <a:xfrm>
            <a:off x="1297500" y="1567550"/>
            <a:ext cx="7385400" cy="34272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b="1" lang="en-GB" sz="2000"/>
              <a:t>What is cold start problem?</a:t>
            </a:r>
            <a:endParaRPr b="1" sz="2000"/>
          </a:p>
          <a:p>
            <a:pPr indent="0" lvl="0" marL="0" rtl="0" algn="l">
              <a:lnSpc>
                <a:spcPct val="100000"/>
              </a:lnSpc>
              <a:spcBef>
                <a:spcPts val="1600"/>
              </a:spcBef>
              <a:spcAft>
                <a:spcPts val="0"/>
              </a:spcAft>
              <a:buNone/>
            </a:pPr>
            <a:r>
              <a:rPr lang="en-GB" sz="1700"/>
              <a:t>With recommendation engines, the “cold start” means that the circumstances are not optimal yet to provide the best possible results.</a:t>
            </a:r>
            <a:endParaRPr sz="1700"/>
          </a:p>
          <a:p>
            <a:pPr indent="0" lvl="0" marL="0" rtl="0" algn="l">
              <a:lnSpc>
                <a:spcPct val="100000"/>
              </a:lnSpc>
              <a:spcBef>
                <a:spcPts val="1600"/>
              </a:spcBef>
              <a:spcAft>
                <a:spcPts val="0"/>
              </a:spcAft>
              <a:buNone/>
            </a:pPr>
            <a:r>
              <a:rPr lang="en-GB" sz="1700"/>
              <a:t>In e-Commerce, there are two categories of cold start:</a:t>
            </a:r>
            <a:endParaRPr sz="1700"/>
          </a:p>
          <a:p>
            <a:pPr indent="-336550" lvl="0" marL="457200" rtl="0" algn="l">
              <a:lnSpc>
                <a:spcPct val="100000"/>
              </a:lnSpc>
              <a:spcBef>
                <a:spcPts val="1600"/>
              </a:spcBef>
              <a:spcAft>
                <a:spcPts val="0"/>
              </a:spcAft>
              <a:buSzPts val="1700"/>
              <a:buAutoNum type="arabicPeriod"/>
            </a:pPr>
            <a:r>
              <a:rPr lang="en-GB" sz="1700"/>
              <a:t>Product cold start</a:t>
            </a:r>
            <a:endParaRPr sz="1700"/>
          </a:p>
          <a:p>
            <a:pPr indent="-336550" lvl="0" marL="457200" rtl="0" algn="l">
              <a:lnSpc>
                <a:spcPct val="100000"/>
              </a:lnSpc>
              <a:spcBef>
                <a:spcPts val="0"/>
              </a:spcBef>
              <a:spcAft>
                <a:spcPts val="0"/>
              </a:spcAft>
              <a:buSzPts val="1700"/>
              <a:buAutoNum type="arabicPeriod"/>
            </a:pPr>
            <a:r>
              <a:rPr lang="en-GB" sz="1700"/>
              <a:t>User cold start</a:t>
            </a:r>
            <a:endParaRPr b="1" sz="1800"/>
          </a:p>
          <a:p>
            <a:pPr indent="0" lvl="0" marL="0" rtl="0" algn="l">
              <a:spcBef>
                <a:spcPts val="1600"/>
              </a:spcBef>
              <a:spcAft>
                <a:spcPts val="1600"/>
              </a:spcAft>
              <a:buNone/>
            </a:pPr>
            <a:r>
              <a:t/>
            </a:r>
            <a:endParaRPr b="1"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Product cold start:</a:t>
            </a:r>
            <a:endParaRPr b="1"/>
          </a:p>
        </p:txBody>
      </p:sp>
      <p:sp>
        <p:nvSpPr>
          <p:cNvPr id="345" name="Google Shape;345;p32"/>
          <p:cNvSpPr txBox="1"/>
          <p:nvPr>
            <p:ph idx="1" type="body"/>
          </p:nvPr>
        </p:nvSpPr>
        <p:spPr>
          <a:xfrm>
            <a:off x="1297500" y="1050150"/>
            <a:ext cx="7038900" cy="384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 </a:t>
            </a:r>
            <a:r>
              <a:rPr lang="en-GB" sz="1200"/>
              <a:t>The right target audience for an advertisement is best calculated by looking at the former visitors for the ad. According to assumption of collaborative filtering, if an ad was already popular with a certain group of people then others who fit in that groups profile are likely to respond well to that ad</a:t>
            </a:r>
            <a:endParaRPr sz="1200"/>
          </a:p>
          <a:p>
            <a:pPr indent="0" lvl="0" marL="0" rtl="0" algn="l">
              <a:lnSpc>
                <a:spcPct val="100000"/>
              </a:lnSpc>
              <a:spcBef>
                <a:spcPts val="1000"/>
              </a:spcBef>
              <a:spcAft>
                <a:spcPts val="0"/>
              </a:spcAft>
              <a:buNone/>
            </a:pPr>
            <a:r>
              <a:rPr b="1" lang="en-GB" u="sng"/>
              <a:t>Problem:</a:t>
            </a:r>
            <a:endParaRPr b="1" u="sng"/>
          </a:p>
          <a:p>
            <a:pPr indent="0" lvl="0" marL="0" rtl="0" algn="l">
              <a:lnSpc>
                <a:spcPct val="100000"/>
              </a:lnSpc>
              <a:spcBef>
                <a:spcPts val="1000"/>
              </a:spcBef>
              <a:spcAft>
                <a:spcPts val="0"/>
              </a:spcAft>
              <a:buNone/>
            </a:pPr>
            <a:r>
              <a:rPr lang="en-GB" sz="1200"/>
              <a:t>Recommendation systems that run on collaborative filtering recommend items based on users action. The more user actions the easier it is to tell which items the user can be interested in .</a:t>
            </a:r>
            <a:endParaRPr sz="1200"/>
          </a:p>
          <a:p>
            <a:pPr indent="457200" lvl="0" marL="0" rtl="0" algn="l">
              <a:lnSpc>
                <a:spcPct val="100000"/>
              </a:lnSpc>
              <a:spcBef>
                <a:spcPts val="1000"/>
              </a:spcBef>
              <a:spcAft>
                <a:spcPts val="0"/>
              </a:spcAft>
              <a:buNone/>
            </a:pPr>
            <a:r>
              <a:rPr lang="en-GB" sz="1200"/>
              <a:t>This however, brings major contradiction and difficulty. Even though  newest ads are actually the most relevant ones, recommendation system is far less confident in recommending them to users than it has with older items.</a:t>
            </a:r>
            <a:endParaRPr sz="1200"/>
          </a:p>
          <a:p>
            <a:pPr indent="0" lvl="0" marL="0" rtl="0" algn="l">
              <a:lnSpc>
                <a:spcPct val="100000"/>
              </a:lnSpc>
              <a:spcBef>
                <a:spcPts val="1000"/>
              </a:spcBef>
              <a:spcAft>
                <a:spcPts val="0"/>
              </a:spcAft>
              <a:buNone/>
            </a:pPr>
            <a:r>
              <a:rPr b="1" lang="en-GB" u="sng"/>
              <a:t>Solution:</a:t>
            </a:r>
            <a:endParaRPr b="1" u="sng"/>
          </a:p>
          <a:p>
            <a:pPr indent="0" lvl="0" marL="0" rtl="0" algn="l">
              <a:lnSpc>
                <a:spcPct val="100000"/>
              </a:lnSpc>
              <a:spcBef>
                <a:spcPts val="1000"/>
              </a:spcBef>
              <a:spcAft>
                <a:spcPts val="0"/>
              </a:spcAft>
              <a:buNone/>
            </a:pPr>
            <a:r>
              <a:rPr lang="en-GB"/>
              <a:t>Content-based filtering is the method that have answer. Our system first uses meta-data of new products the creating recommendations, while visitor action is secondary for a certain period of time</a:t>
            </a:r>
            <a:endParaRPr/>
          </a:p>
          <a:p>
            <a:pPr indent="0" lvl="0" marL="0" rtl="0" algn="l">
              <a:lnSpc>
                <a:spcPct val="100000"/>
              </a:lnSpc>
              <a:spcBef>
                <a:spcPts val="1000"/>
              </a:spcBef>
              <a:spcAft>
                <a:spcPts val="0"/>
              </a:spcAft>
              <a:buNone/>
            </a:pPr>
            <a:r>
              <a:rPr lang="en-GB"/>
              <a:t>Also, we can identify visitors who are only there to browse and those determined visitors who know what they are looking for.</a:t>
            </a:r>
            <a:endParaRPr/>
          </a:p>
          <a:p>
            <a:pPr indent="0" lvl="0" marL="0" rtl="0" algn="l">
              <a:lnSpc>
                <a:spcPct val="100000"/>
              </a:lnSpc>
              <a:spcBef>
                <a:spcPts val="1000"/>
              </a:spcBef>
              <a:spcAft>
                <a:spcPts val="0"/>
              </a:spcAft>
              <a:buNone/>
            </a:pPr>
            <a:r>
              <a:t/>
            </a:r>
            <a:endParaRPr b="1" sz="1200"/>
          </a:p>
          <a:p>
            <a:pPr indent="0" lvl="0" marL="0" rtl="0" algn="l">
              <a:lnSpc>
                <a:spcPct val="100000"/>
              </a:lnSpc>
              <a:spcBef>
                <a:spcPts val="1000"/>
              </a:spcBef>
              <a:spcAft>
                <a:spcPts val="0"/>
              </a:spcAft>
              <a:buNone/>
            </a:pPr>
            <a:r>
              <a:t/>
            </a:r>
            <a:endParaRPr b="1" sz="1800"/>
          </a:p>
          <a:p>
            <a:pPr indent="0" lvl="0" marL="0" rtl="0" algn="l">
              <a:spcBef>
                <a:spcPts val="1600"/>
              </a:spcBef>
              <a:spcAft>
                <a:spcPts val="160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1297500" y="393750"/>
            <a:ext cx="7038900" cy="6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User Cold Start</a:t>
            </a:r>
            <a:endParaRPr b="1"/>
          </a:p>
        </p:txBody>
      </p:sp>
      <p:sp>
        <p:nvSpPr>
          <p:cNvPr id="351" name="Google Shape;351;p33"/>
          <p:cNvSpPr txBox="1"/>
          <p:nvPr>
            <p:ph idx="1" type="body"/>
          </p:nvPr>
        </p:nvSpPr>
        <p:spPr>
          <a:xfrm>
            <a:off x="1063050" y="880525"/>
            <a:ext cx="7881600" cy="415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The user or visitor cold start simply means that a recommendation engine meets new visitor for first time, because there is no user history , the system doesn’t know the personal preferences of the user which is crucial in creating great experience for them.</a:t>
            </a:r>
            <a:endParaRPr sz="1200"/>
          </a:p>
          <a:p>
            <a:pPr indent="0" lvl="0" marL="0" rtl="0" algn="l">
              <a:lnSpc>
                <a:spcPct val="100000"/>
              </a:lnSpc>
              <a:spcBef>
                <a:spcPts val="1600"/>
              </a:spcBef>
              <a:spcAft>
                <a:spcPts val="0"/>
              </a:spcAft>
              <a:buNone/>
            </a:pPr>
            <a:r>
              <a:rPr b="1" lang="en-GB" sz="1200" u="sng"/>
              <a:t>Problem :</a:t>
            </a:r>
            <a:endParaRPr b="1" sz="1200" u="sng"/>
          </a:p>
          <a:p>
            <a:pPr indent="0" lvl="0" marL="0" rtl="0" algn="l">
              <a:lnSpc>
                <a:spcPct val="100000"/>
              </a:lnSpc>
              <a:spcBef>
                <a:spcPts val="0"/>
              </a:spcBef>
              <a:spcAft>
                <a:spcPts val="0"/>
              </a:spcAft>
              <a:buNone/>
            </a:pPr>
            <a:r>
              <a:rPr lang="en-GB" sz="1200"/>
              <a:t>Visitors to </a:t>
            </a:r>
            <a:r>
              <a:rPr lang="en-GB" sz="1200"/>
              <a:t>your</a:t>
            </a:r>
            <a:r>
              <a:rPr lang="en-GB" sz="1200"/>
              <a:t> site will probably not register upon their first arrival. What’s more, classified ad sites usually don’t require visitors to log in . The users need to be identified by cookies.</a:t>
            </a:r>
            <a:endParaRPr sz="1200"/>
          </a:p>
          <a:p>
            <a:pPr indent="0" lvl="0" marL="0" rtl="0" algn="l">
              <a:lnSpc>
                <a:spcPct val="100000"/>
              </a:lnSpc>
              <a:spcBef>
                <a:spcPts val="1600"/>
              </a:spcBef>
              <a:spcAft>
                <a:spcPts val="0"/>
              </a:spcAft>
              <a:buNone/>
            </a:pPr>
            <a:r>
              <a:rPr lang="en-GB" sz="1200"/>
              <a:t>If visitors delete or block cookies, they will be identified as new user each time they visit their favourite classified ads site. If this can’t be solved everything recommendation system learns about these users will be lost as </a:t>
            </a:r>
            <a:r>
              <a:rPr lang="en-GB" sz="1200"/>
              <a:t>spoon</a:t>
            </a:r>
            <a:r>
              <a:rPr lang="en-GB" sz="1200"/>
              <a:t> as they leave the site. </a:t>
            </a:r>
            <a:endParaRPr sz="1200"/>
          </a:p>
          <a:p>
            <a:pPr indent="0" lvl="0" marL="0" rtl="0" algn="l">
              <a:lnSpc>
                <a:spcPct val="100000"/>
              </a:lnSpc>
              <a:spcBef>
                <a:spcPts val="1600"/>
              </a:spcBef>
              <a:spcAft>
                <a:spcPts val="0"/>
              </a:spcAft>
              <a:buNone/>
            </a:pPr>
            <a:r>
              <a:rPr lang="en-GB" sz="1200"/>
              <a:t>Similar phenomenon can happen with returning users and with users who use different devices.</a:t>
            </a:r>
            <a:endParaRPr sz="1200"/>
          </a:p>
          <a:p>
            <a:pPr indent="0" lvl="0" marL="0" rtl="0" algn="l">
              <a:lnSpc>
                <a:spcPct val="100000"/>
              </a:lnSpc>
              <a:spcBef>
                <a:spcPts val="1600"/>
              </a:spcBef>
              <a:spcAft>
                <a:spcPts val="0"/>
              </a:spcAft>
              <a:buNone/>
            </a:pPr>
            <a:r>
              <a:rPr b="1" lang="en-GB" sz="1200" u="sng"/>
              <a:t>Solution:</a:t>
            </a:r>
            <a:endParaRPr b="1" sz="1200" u="sng"/>
          </a:p>
          <a:p>
            <a:pPr indent="0" lvl="0" marL="0" rtl="0" algn="l">
              <a:lnSpc>
                <a:spcPct val="100000"/>
              </a:lnSpc>
              <a:spcBef>
                <a:spcPts val="0"/>
              </a:spcBef>
              <a:spcAft>
                <a:spcPts val="0"/>
              </a:spcAft>
              <a:buNone/>
            </a:pPr>
            <a:r>
              <a:rPr lang="en-GB" sz="1200"/>
              <a:t>Recommendation systems have an efficient solution for user cold start problem.</a:t>
            </a:r>
            <a:endParaRPr sz="1200"/>
          </a:p>
          <a:p>
            <a:pPr indent="-304800" lvl="0" marL="457200" rtl="0" algn="l">
              <a:lnSpc>
                <a:spcPct val="100000"/>
              </a:lnSpc>
              <a:spcBef>
                <a:spcPts val="0"/>
              </a:spcBef>
              <a:spcAft>
                <a:spcPts val="0"/>
              </a:spcAft>
              <a:buSzPts val="1200"/>
              <a:buChar char="●"/>
            </a:pPr>
            <a:r>
              <a:rPr lang="en-GB" sz="1200"/>
              <a:t>By default, the very first step is to apply a popularity based strategy.</a:t>
            </a:r>
            <a:endParaRPr sz="1200"/>
          </a:p>
          <a:p>
            <a:pPr indent="-304800" lvl="0" marL="457200" rtl="0" algn="l">
              <a:lnSpc>
                <a:spcPct val="100000"/>
              </a:lnSpc>
              <a:spcBef>
                <a:spcPts val="0"/>
              </a:spcBef>
              <a:spcAft>
                <a:spcPts val="0"/>
              </a:spcAft>
              <a:buSzPts val="1200"/>
              <a:buChar char="●"/>
            </a:pPr>
            <a:r>
              <a:rPr lang="en-GB" sz="1200"/>
              <a:t>Nextstep, you can narrow selection of ads to display for visitors by using contextual information.</a:t>
            </a:r>
            <a:endParaRPr sz="1200"/>
          </a:p>
          <a:p>
            <a:pPr indent="-304800" lvl="0" marL="457200" rtl="0" algn="l">
              <a:lnSpc>
                <a:spcPct val="100000"/>
              </a:lnSpc>
              <a:spcBef>
                <a:spcPts val="0"/>
              </a:spcBef>
              <a:spcAft>
                <a:spcPts val="0"/>
              </a:spcAft>
              <a:buSzPts val="1200"/>
              <a:buChar char="●"/>
            </a:pPr>
            <a:r>
              <a:rPr lang="en-GB" sz="1200"/>
              <a:t>Geolocating users with either geoIP or their mobile devices GPS coordinates.</a:t>
            </a:r>
            <a:endParaRPr sz="1200"/>
          </a:p>
          <a:p>
            <a:pPr indent="0" lvl="0" marL="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rPr lang="en-GB" sz="1200"/>
              <a:t>    Behavioural information “kicks in” only 2-3 clicks during the users very first visit.</a:t>
            </a:r>
            <a:endParaRPr sz="1200"/>
          </a:p>
          <a:p>
            <a:pPr indent="0" lvl="0" marL="457200" rtl="0" algn="l">
              <a:lnSpc>
                <a:spcPct val="100000"/>
              </a:lnSpc>
              <a:spcBef>
                <a:spcPts val="0"/>
              </a:spcBef>
              <a:spcAft>
                <a:spcPts val="0"/>
              </a:spcAft>
              <a:buNone/>
            </a:pPr>
            <a:r>
              <a:t/>
            </a:r>
            <a:endParaRPr sz="1200"/>
          </a:p>
          <a:p>
            <a:pPr indent="0" lvl="0" marL="0" rtl="0" algn="l">
              <a:lnSpc>
                <a:spcPct val="100000"/>
              </a:lnSpc>
              <a:spcBef>
                <a:spcPts val="0"/>
              </a:spcBef>
              <a:spcAft>
                <a:spcPts val="0"/>
              </a:spcAft>
              <a:buNone/>
            </a:pPr>
            <a:r>
              <a:t/>
            </a:r>
            <a:endParaRPr b="1" sz="1200" u="sng"/>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Exploratory Data Analysis:</a:t>
            </a:r>
            <a:endParaRPr b="1"/>
          </a:p>
        </p:txBody>
      </p:sp>
      <p:sp>
        <p:nvSpPr>
          <p:cNvPr id="357" name="Google Shape;357;p34"/>
          <p:cNvSpPr txBox="1"/>
          <p:nvPr>
            <p:ph idx="1" type="body"/>
          </p:nvPr>
        </p:nvSpPr>
        <p:spPr>
          <a:xfrm>
            <a:off x="1297500" y="1039100"/>
            <a:ext cx="7038900" cy="36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Steps in Data Exploration and preprocessing:</a:t>
            </a:r>
            <a:endParaRPr/>
          </a:p>
          <a:p>
            <a:pPr indent="-311150" lvl="0" marL="457200" rtl="0" algn="l">
              <a:spcBef>
                <a:spcPts val="1600"/>
              </a:spcBef>
              <a:spcAft>
                <a:spcPts val="0"/>
              </a:spcAft>
              <a:buSzPts val="1300"/>
              <a:buAutoNum type="arabicPeriod"/>
            </a:pPr>
            <a:r>
              <a:rPr lang="en-GB"/>
              <a:t>Identification of variables and data types.</a:t>
            </a:r>
            <a:endParaRPr/>
          </a:p>
          <a:p>
            <a:pPr indent="-311150" lvl="0" marL="457200" rtl="0" algn="l">
              <a:spcBef>
                <a:spcPts val="0"/>
              </a:spcBef>
              <a:spcAft>
                <a:spcPts val="0"/>
              </a:spcAft>
              <a:buSzPts val="1300"/>
              <a:buAutoNum type="arabicPeriod"/>
            </a:pPr>
            <a:r>
              <a:rPr lang="en-GB"/>
              <a:t>Analyzing the basic metrics.</a:t>
            </a:r>
            <a:endParaRPr/>
          </a:p>
          <a:p>
            <a:pPr indent="-311150" lvl="0" marL="457200" rtl="0" algn="l">
              <a:spcBef>
                <a:spcPts val="0"/>
              </a:spcBef>
              <a:spcAft>
                <a:spcPts val="0"/>
              </a:spcAft>
              <a:buSzPts val="1300"/>
              <a:buAutoNum type="arabicPeriod"/>
            </a:pPr>
            <a:r>
              <a:rPr lang="en-GB"/>
              <a:t>Non-Graphical Univariate Analysis.</a:t>
            </a:r>
            <a:endParaRPr/>
          </a:p>
          <a:p>
            <a:pPr indent="-311150" lvl="0" marL="457200" rtl="0" algn="l">
              <a:spcBef>
                <a:spcPts val="0"/>
              </a:spcBef>
              <a:spcAft>
                <a:spcPts val="0"/>
              </a:spcAft>
              <a:buSzPts val="1300"/>
              <a:buAutoNum type="arabicPeriod"/>
            </a:pPr>
            <a:r>
              <a:rPr lang="en-GB"/>
              <a:t>Graphical Univariate Analysis.</a:t>
            </a:r>
            <a:endParaRPr/>
          </a:p>
          <a:p>
            <a:pPr indent="-311150" lvl="0" marL="457200" rtl="0" algn="l">
              <a:spcBef>
                <a:spcPts val="0"/>
              </a:spcBef>
              <a:spcAft>
                <a:spcPts val="0"/>
              </a:spcAft>
              <a:buSzPts val="1300"/>
              <a:buAutoNum type="arabicPeriod"/>
            </a:pPr>
            <a:r>
              <a:rPr lang="en-GB"/>
              <a:t> Bivariate Analysis.</a:t>
            </a:r>
            <a:endParaRPr/>
          </a:p>
          <a:p>
            <a:pPr indent="-311150" lvl="0" marL="457200" rtl="0" algn="l">
              <a:spcBef>
                <a:spcPts val="0"/>
              </a:spcBef>
              <a:spcAft>
                <a:spcPts val="0"/>
              </a:spcAft>
              <a:buSzPts val="1300"/>
              <a:buAutoNum type="arabicPeriod"/>
            </a:pPr>
            <a:r>
              <a:rPr lang="en-GB"/>
              <a:t>Variable transformations.</a:t>
            </a:r>
            <a:endParaRPr/>
          </a:p>
          <a:p>
            <a:pPr indent="-311150" lvl="0" marL="457200" rtl="0" algn="l">
              <a:spcBef>
                <a:spcPts val="0"/>
              </a:spcBef>
              <a:spcAft>
                <a:spcPts val="0"/>
              </a:spcAft>
              <a:buSzPts val="1300"/>
              <a:buAutoNum type="arabicPeriod"/>
            </a:pPr>
            <a:r>
              <a:rPr lang="en-GB"/>
              <a:t>Missing value treatment.</a:t>
            </a:r>
            <a:endParaRPr/>
          </a:p>
          <a:p>
            <a:pPr indent="-311150" lvl="0" marL="457200" rtl="0" algn="l">
              <a:spcBef>
                <a:spcPts val="0"/>
              </a:spcBef>
              <a:spcAft>
                <a:spcPts val="0"/>
              </a:spcAft>
              <a:buSzPts val="1300"/>
              <a:buAutoNum type="arabicPeriod"/>
            </a:pPr>
            <a:r>
              <a:rPr lang="en-GB"/>
              <a:t>Outlier treatment.</a:t>
            </a:r>
            <a:endParaRPr/>
          </a:p>
          <a:p>
            <a:pPr indent="-311150" lvl="0" marL="457200" rtl="0" algn="l">
              <a:spcBef>
                <a:spcPts val="0"/>
              </a:spcBef>
              <a:spcAft>
                <a:spcPts val="0"/>
              </a:spcAft>
              <a:buSzPts val="1300"/>
              <a:buAutoNum type="arabicPeriod"/>
            </a:pPr>
            <a:r>
              <a:rPr lang="en-GB"/>
              <a:t>Correlation Analysis. </a:t>
            </a:r>
            <a:endParaRPr/>
          </a:p>
          <a:p>
            <a:pPr indent="-311150" lvl="0" marL="457200" rtl="0" algn="l">
              <a:spcBef>
                <a:spcPts val="0"/>
              </a:spcBef>
              <a:spcAft>
                <a:spcPts val="0"/>
              </a:spcAft>
              <a:buSzPts val="1300"/>
              <a:buAutoNum type="arabicPeriod"/>
            </a:pPr>
            <a:r>
              <a:rPr lang="en-GB"/>
              <a:t>Dimensionality Reduction.</a:t>
            </a:r>
            <a:endParaRPr/>
          </a:p>
          <a:p>
            <a:pPr indent="0" lvl="0" marL="0" rtl="0" algn="l">
              <a:spcBef>
                <a:spcPts val="1600"/>
              </a:spcBef>
              <a:spcAft>
                <a:spcPts val="0"/>
              </a:spcAft>
              <a:buNone/>
            </a:pPr>
            <a:r>
              <a:rPr b="1" i="1" lang="en-GB"/>
              <a:t>EDA: </a:t>
            </a:r>
            <a:r>
              <a:rPr lang="en-GB" u="sng">
                <a:solidFill>
                  <a:schemeClr val="hlink"/>
                </a:solidFill>
                <a:hlinkClick r:id="rId3"/>
              </a:rPr>
              <a:t>https://colab.research.google.com/drive/1OV3Mn2yMMYHiXGGmChv3BJsQMx7kAtQh?usp=sharing#scrollTo=yZyg4AT8jkDb</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idx="1" type="body"/>
          </p:nvPr>
        </p:nvSpPr>
        <p:spPr>
          <a:xfrm>
            <a:off x="1163825" y="3049725"/>
            <a:ext cx="7038900" cy="1480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Total number of data points are 1491952</a:t>
            </a:r>
            <a:endParaRPr/>
          </a:p>
          <a:p>
            <a:pPr indent="-311150" lvl="0" marL="457200" rtl="0" algn="l">
              <a:spcBef>
                <a:spcPts val="0"/>
              </a:spcBef>
              <a:spcAft>
                <a:spcPts val="0"/>
              </a:spcAft>
              <a:buSzPts val="1300"/>
              <a:buChar char="●"/>
            </a:pPr>
            <a:r>
              <a:rPr lang="en-GB"/>
              <a:t>Total number of unique users: 110000</a:t>
            </a:r>
            <a:endParaRPr/>
          </a:p>
          <a:p>
            <a:pPr indent="-311150" lvl="0" marL="457200" rtl="0" algn="l">
              <a:spcBef>
                <a:spcPts val="0"/>
              </a:spcBef>
              <a:spcAft>
                <a:spcPts val="0"/>
              </a:spcAft>
              <a:buSzPts val="1300"/>
              <a:buChar char="●"/>
            </a:pPr>
            <a:r>
              <a:rPr lang="en-GB"/>
              <a:t>Total number of unique tracks: 163828</a:t>
            </a:r>
            <a:endParaRPr/>
          </a:p>
          <a:p>
            <a:pPr indent="-311150" lvl="0" marL="457200" rtl="0" algn="l">
              <a:spcBef>
                <a:spcPts val="0"/>
              </a:spcBef>
              <a:spcAft>
                <a:spcPts val="0"/>
              </a:spcAft>
              <a:buSzPts val="1300"/>
              <a:buChar char="●"/>
            </a:pPr>
            <a:r>
              <a:rPr lang="en-GB"/>
              <a:t>Total number of unique song id: 163206</a:t>
            </a:r>
            <a:endParaRPr/>
          </a:p>
        </p:txBody>
      </p:sp>
      <p:pic>
        <p:nvPicPr>
          <p:cNvPr id="363" name="Google Shape;363;p35"/>
          <p:cNvPicPr preferRelativeResize="0"/>
          <p:nvPr/>
        </p:nvPicPr>
        <p:blipFill>
          <a:blip r:embed="rId3">
            <a:alphaModFix/>
          </a:blip>
          <a:stretch>
            <a:fillRect/>
          </a:stretch>
        </p:blipFill>
        <p:spPr>
          <a:xfrm>
            <a:off x="1125200" y="964975"/>
            <a:ext cx="7116126" cy="2018025"/>
          </a:xfrm>
          <a:prstGeom prst="rect">
            <a:avLst/>
          </a:prstGeom>
          <a:noFill/>
          <a:ln>
            <a:noFill/>
          </a:ln>
        </p:spPr>
      </p:pic>
      <p:sp>
        <p:nvSpPr>
          <p:cNvPr id="364" name="Google Shape;364;p35"/>
          <p:cNvSpPr txBox="1"/>
          <p:nvPr/>
        </p:nvSpPr>
        <p:spPr>
          <a:xfrm>
            <a:off x="1163825" y="386900"/>
            <a:ext cx="6920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lt1"/>
                </a:solidFill>
                <a:latin typeface="Lato"/>
                <a:ea typeface="Lato"/>
                <a:cs typeface="Lato"/>
                <a:sym typeface="Lato"/>
              </a:rPr>
              <a:t>Non Graphical Analysis:</a:t>
            </a:r>
            <a:endParaRPr b="1" sz="17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092475" y="39372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Areas of use</a:t>
            </a:r>
            <a:endParaRPr b="1"/>
          </a:p>
        </p:txBody>
      </p:sp>
      <p:sp>
        <p:nvSpPr>
          <p:cNvPr id="235" name="Google Shape;235;p18"/>
          <p:cNvSpPr/>
          <p:nvPr/>
        </p:nvSpPr>
        <p:spPr>
          <a:xfrm>
            <a:off x="3990923" y="2415164"/>
            <a:ext cx="1242000" cy="986700"/>
          </a:xfrm>
          <a:prstGeom prst="hexagon">
            <a:avLst>
              <a:gd fmla="val 25000" name="adj"/>
              <a:gd fmla="val 115470" name="vf"/>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chemeClr val="lt1"/>
                </a:solidFill>
              </a:rPr>
              <a:t>Recomm.</a:t>
            </a:r>
            <a:endParaRPr b="1" sz="1200">
              <a:solidFill>
                <a:schemeClr val="lt1"/>
              </a:solidFill>
            </a:endParaRPr>
          </a:p>
          <a:p>
            <a:pPr indent="0" lvl="0" marL="0" rtl="0" algn="l">
              <a:spcBef>
                <a:spcPts val="0"/>
              </a:spcBef>
              <a:spcAft>
                <a:spcPts val="0"/>
              </a:spcAft>
              <a:buNone/>
            </a:pPr>
            <a:r>
              <a:rPr b="1" lang="en-GB" sz="1200">
                <a:solidFill>
                  <a:schemeClr val="lt1"/>
                </a:solidFill>
              </a:rPr>
              <a:t>Engines</a:t>
            </a:r>
            <a:endParaRPr b="1" sz="1200">
              <a:solidFill>
                <a:schemeClr val="lt1"/>
              </a:solidFill>
            </a:endParaRPr>
          </a:p>
        </p:txBody>
      </p:sp>
      <p:sp>
        <p:nvSpPr>
          <p:cNvPr id="236" name="Google Shape;236;p18"/>
          <p:cNvSpPr/>
          <p:nvPr/>
        </p:nvSpPr>
        <p:spPr>
          <a:xfrm>
            <a:off x="5232983" y="1831074"/>
            <a:ext cx="1242000" cy="986700"/>
          </a:xfrm>
          <a:prstGeom prst="hexagon">
            <a:avLst>
              <a:gd fmla="val 25000" name="adj"/>
              <a:gd fmla="val 115470" name="vf"/>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chemeClr val="lt1"/>
                </a:solidFill>
              </a:rPr>
              <a:t>Product</a:t>
            </a:r>
            <a:endParaRPr b="1" sz="1200">
              <a:solidFill>
                <a:schemeClr val="lt1"/>
              </a:solidFill>
            </a:endParaRPr>
          </a:p>
          <a:p>
            <a:pPr indent="0" lvl="0" marL="0" rtl="0" algn="l">
              <a:spcBef>
                <a:spcPts val="0"/>
              </a:spcBef>
              <a:spcAft>
                <a:spcPts val="0"/>
              </a:spcAft>
              <a:buNone/>
            </a:pPr>
            <a:r>
              <a:rPr b="1" lang="en-GB" sz="1200">
                <a:solidFill>
                  <a:schemeClr val="lt1"/>
                </a:solidFill>
              </a:rPr>
              <a:t>Delivery</a:t>
            </a:r>
            <a:endParaRPr b="1" sz="1200">
              <a:solidFill>
                <a:schemeClr val="lt1"/>
              </a:solidFill>
            </a:endParaRPr>
          </a:p>
        </p:txBody>
      </p:sp>
      <p:sp>
        <p:nvSpPr>
          <p:cNvPr id="237" name="Google Shape;237;p18"/>
          <p:cNvSpPr/>
          <p:nvPr/>
        </p:nvSpPr>
        <p:spPr>
          <a:xfrm>
            <a:off x="2748863" y="1831074"/>
            <a:ext cx="1242000" cy="986700"/>
          </a:xfrm>
          <a:prstGeom prst="hexagon">
            <a:avLst>
              <a:gd fmla="val 25000" name="adj"/>
              <a:gd fmla="val 115470" name="vf"/>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rPr>
              <a:t>Search</a:t>
            </a:r>
            <a:endParaRPr b="1">
              <a:solidFill>
                <a:schemeClr val="lt1"/>
              </a:solidFill>
            </a:endParaRPr>
          </a:p>
        </p:txBody>
      </p:sp>
      <p:sp>
        <p:nvSpPr>
          <p:cNvPr id="238" name="Google Shape;238;p18"/>
          <p:cNvSpPr/>
          <p:nvPr/>
        </p:nvSpPr>
        <p:spPr>
          <a:xfrm>
            <a:off x="2748863" y="3087072"/>
            <a:ext cx="1242000" cy="986700"/>
          </a:xfrm>
          <a:prstGeom prst="hexagon">
            <a:avLst>
              <a:gd fmla="val 25000" name="adj"/>
              <a:gd fmla="val 115470" name="vf"/>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chemeClr val="lt1"/>
                </a:solidFill>
              </a:rPr>
              <a:t>Bills and mailers</a:t>
            </a:r>
            <a:endParaRPr b="1" sz="1200">
              <a:solidFill>
                <a:schemeClr val="lt1"/>
              </a:solidFill>
            </a:endParaRPr>
          </a:p>
        </p:txBody>
      </p:sp>
      <p:sp>
        <p:nvSpPr>
          <p:cNvPr id="239" name="Google Shape;239;p18"/>
          <p:cNvSpPr/>
          <p:nvPr/>
        </p:nvSpPr>
        <p:spPr>
          <a:xfrm>
            <a:off x="3990923" y="3652102"/>
            <a:ext cx="1242000" cy="986700"/>
          </a:xfrm>
          <a:prstGeom prst="hexagon">
            <a:avLst>
              <a:gd fmla="val 25000" name="adj"/>
              <a:gd fmla="val 115470" name="vf"/>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000">
                <a:solidFill>
                  <a:schemeClr val="lt1"/>
                </a:solidFill>
              </a:rPr>
              <a:t>Email campaigns</a:t>
            </a:r>
            <a:endParaRPr b="1" sz="1000">
              <a:solidFill>
                <a:schemeClr val="lt1"/>
              </a:solidFill>
            </a:endParaRPr>
          </a:p>
        </p:txBody>
      </p:sp>
      <p:sp>
        <p:nvSpPr>
          <p:cNvPr id="240" name="Google Shape;240;p18"/>
          <p:cNvSpPr/>
          <p:nvPr/>
        </p:nvSpPr>
        <p:spPr>
          <a:xfrm>
            <a:off x="5232983" y="3087072"/>
            <a:ext cx="1242000" cy="986700"/>
          </a:xfrm>
          <a:prstGeom prst="hexagon">
            <a:avLst>
              <a:gd fmla="val 25000" name="adj"/>
              <a:gd fmla="val 115470" name="vf"/>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sz="1100">
                <a:solidFill>
                  <a:schemeClr val="lt1"/>
                </a:solidFill>
              </a:rPr>
              <a:t>Loyalty Programs</a:t>
            </a:r>
            <a:endParaRPr b="1" sz="1100">
              <a:solidFill>
                <a:schemeClr val="lt1"/>
              </a:solidFill>
            </a:endParaRPr>
          </a:p>
        </p:txBody>
      </p:sp>
      <p:sp>
        <p:nvSpPr>
          <p:cNvPr id="241" name="Google Shape;241;p18"/>
          <p:cNvSpPr/>
          <p:nvPr/>
        </p:nvSpPr>
        <p:spPr>
          <a:xfrm>
            <a:off x="3990923" y="1178225"/>
            <a:ext cx="1242000" cy="986700"/>
          </a:xfrm>
          <a:prstGeom prst="hexagon">
            <a:avLst>
              <a:gd fmla="val 25000" name="adj"/>
              <a:gd fmla="val 115470" name="vf"/>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lt1"/>
                </a:solidFill>
              </a:rPr>
              <a:t>E-store</a:t>
            </a:r>
            <a:endParaRPr b="1" sz="12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6"/>
          <p:cNvSpPr txBox="1"/>
          <p:nvPr>
            <p:ph idx="1" type="body"/>
          </p:nvPr>
        </p:nvSpPr>
        <p:spPr>
          <a:xfrm>
            <a:off x="1187600" y="2660075"/>
            <a:ext cx="7038900" cy="1537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Number of unique releases: 137670</a:t>
            </a:r>
            <a:endParaRPr/>
          </a:p>
          <a:p>
            <a:pPr indent="-311150" lvl="0" marL="457200" rtl="0" algn="l">
              <a:spcBef>
                <a:spcPts val="0"/>
              </a:spcBef>
              <a:spcAft>
                <a:spcPts val="0"/>
              </a:spcAft>
              <a:buSzPts val="1300"/>
              <a:buChar char="●"/>
            </a:pPr>
            <a:r>
              <a:rPr lang="en-GB"/>
              <a:t>Number of unique artist: 28367</a:t>
            </a:r>
            <a:endParaRPr/>
          </a:p>
        </p:txBody>
      </p:sp>
      <p:pic>
        <p:nvPicPr>
          <p:cNvPr id="370" name="Google Shape;370;p36"/>
          <p:cNvPicPr preferRelativeResize="0"/>
          <p:nvPr/>
        </p:nvPicPr>
        <p:blipFill>
          <a:blip r:embed="rId3">
            <a:alphaModFix/>
          </a:blip>
          <a:stretch>
            <a:fillRect/>
          </a:stretch>
        </p:blipFill>
        <p:spPr>
          <a:xfrm>
            <a:off x="1102150" y="725350"/>
            <a:ext cx="7209800" cy="184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7"/>
          <p:cNvSpPr txBox="1"/>
          <p:nvPr>
            <p:ph idx="1" type="body"/>
          </p:nvPr>
        </p:nvSpPr>
        <p:spPr>
          <a:xfrm>
            <a:off x="1297500" y="2504200"/>
            <a:ext cx="7038900" cy="19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1150" lvl="0" marL="457200" rtl="0" algn="l">
              <a:spcBef>
                <a:spcPts val="1600"/>
              </a:spcBef>
              <a:spcAft>
                <a:spcPts val="0"/>
              </a:spcAft>
              <a:buSzPts val="1300"/>
              <a:buChar char="●"/>
            </a:pPr>
            <a:r>
              <a:rPr lang="en-GB"/>
              <a:t>Name of artist with most popular track is: Harmonia</a:t>
            </a:r>
            <a:endParaRPr/>
          </a:p>
          <a:p>
            <a:pPr indent="-311150" lvl="0" marL="457200" rtl="0" algn="l">
              <a:spcBef>
                <a:spcPts val="0"/>
              </a:spcBef>
              <a:spcAft>
                <a:spcPts val="0"/>
              </a:spcAft>
              <a:buSzPts val="1300"/>
              <a:buChar char="●"/>
            </a:pPr>
            <a:r>
              <a:rPr lang="en-GB"/>
              <a:t>Name of release with most popular track is: Sehr Kosmisch</a:t>
            </a:r>
            <a:endParaRPr/>
          </a:p>
          <a:p>
            <a:pPr indent="-311150" lvl="0" marL="457200" rtl="0" algn="l">
              <a:spcBef>
                <a:spcPts val="0"/>
              </a:spcBef>
              <a:spcAft>
                <a:spcPts val="0"/>
              </a:spcAft>
              <a:buSzPts val="1300"/>
              <a:buChar char="●"/>
            </a:pPr>
            <a:r>
              <a:rPr lang="en-GB"/>
              <a:t>No. of unique users listening to the popular track is: 5043</a:t>
            </a:r>
            <a:endParaRPr/>
          </a:p>
        </p:txBody>
      </p:sp>
      <p:pic>
        <p:nvPicPr>
          <p:cNvPr id="376" name="Google Shape;376;p37"/>
          <p:cNvPicPr preferRelativeResize="0"/>
          <p:nvPr/>
        </p:nvPicPr>
        <p:blipFill>
          <a:blip r:embed="rId3">
            <a:alphaModFix/>
          </a:blip>
          <a:stretch>
            <a:fillRect/>
          </a:stretch>
        </p:blipFill>
        <p:spPr>
          <a:xfrm>
            <a:off x="1122800" y="744975"/>
            <a:ext cx="7708850" cy="1645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8"/>
          <p:cNvSpPr txBox="1"/>
          <p:nvPr>
            <p:ph idx="1" type="body"/>
          </p:nvPr>
        </p:nvSpPr>
        <p:spPr>
          <a:xfrm>
            <a:off x="1425213" y="2400300"/>
            <a:ext cx="7038900" cy="198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Song which was played maximum times by a user: Mondo Bongo</a:t>
            </a:r>
            <a:endParaRPr/>
          </a:p>
          <a:p>
            <a:pPr indent="-311150" lvl="0" marL="457200" rtl="0" algn="l">
              <a:spcBef>
                <a:spcPts val="0"/>
              </a:spcBef>
              <a:spcAft>
                <a:spcPts val="0"/>
              </a:spcAft>
              <a:buSzPts val="1300"/>
              <a:buChar char="●"/>
            </a:pPr>
            <a:r>
              <a:rPr lang="en-GB"/>
              <a:t>The artist of song Mondo Bongo: Joe Strummer &amp; The Mescaleros</a:t>
            </a:r>
            <a:endParaRPr/>
          </a:p>
        </p:txBody>
      </p:sp>
      <p:pic>
        <p:nvPicPr>
          <p:cNvPr id="382" name="Google Shape;382;p38"/>
          <p:cNvPicPr preferRelativeResize="0"/>
          <p:nvPr/>
        </p:nvPicPr>
        <p:blipFill>
          <a:blip r:embed="rId3">
            <a:alphaModFix/>
          </a:blip>
          <a:stretch>
            <a:fillRect/>
          </a:stretch>
        </p:blipFill>
        <p:spPr>
          <a:xfrm>
            <a:off x="1129775" y="911625"/>
            <a:ext cx="7629776" cy="1176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type="title"/>
          </p:nvPr>
        </p:nvSpPr>
        <p:spPr>
          <a:xfrm>
            <a:off x="1052550" y="133475"/>
            <a:ext cx="7038900" cy="5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Visualization:</a:t>
            </a:r>
            <a:endParaRPr b="1"/>
          </a:p>
        </p:txBody>
      </p:sp>
      <p:sp>
        <p:nvSpPr>
          <p:cNvPr id="388" name="Google Shape;388;p39"/>
          <p:cNvSpPr txBox="1"/>
          <p:nvPr>
            <p:ph idx="1" type="body"/>
          </p:nvPr>
        </p:nvSpPr>
        <p:spPr>
          <a:xfrm>
            <a:off x="1156575" y="4088650"/>
            <a:ext cx="7179900" cy="3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 Frequency distribution of dataset</a:t>
            </a:r>
            <a:endParaRPr/>
          </a:p>
          <a:p>
            <a:pPr indent="-311150" lvl="0" marL="457200" rtl="0" algn="l">
              <a:spcBef>
                <a:spcPts val="1600"/>
              </a:spcBef>
              <a:spcAft>
                <a:spcPts val="0"/>
              </a:spcAft>
              <a:buSzPts val="1300"/>
              <a:buChar char="●"/>
            </a:pPr>
            <a:r>
              <a:rPr lang="en-GB"/>
              <a:t>Play count of most of the song is close to 1.</a:t>
            </a:r>
            <a:endParaRPr/>
          </a:p>
          <a:p>
            <a:pPr indent="0" lvl="0" marL="0" rtl="0" algn="l">
              <a:spcBef>
                <a:spcPts val="1600"/>
              </a:spcBef>
              <a:spcAft>
                <a:spcPts val="1600"/>
              </a:spcAft>
              <a:buNone/>
            </a:pPr>
            <a:r>
              <a:t/>
            </a:r>
            <a:endParaRPr/>
          </a:p>
        </p:txBody>
      </p:sp>
      <p:pic>
        <p:nvPicPr>
          <p:cNvPr id="389" name="Google Shape;389;p39"/>
          <p:cNvPicPr preferRelativeResize="0"/>
          <p:nvPr/>
        </p:nvPicPr>
        <p:blipFill>
          <a:blip r:embed="rId3">
            <a:alphaModFix/>
          </a:blip>
          <a:stretch>
            <a:fillRect/>
          </a:stretch>
        </p:blipFill>
        <p:spPr>
          <a:xfrm>
            <a:off x="1979675" y="681563"/>
            <a:ext cx="5071900" cy="3252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0"/>
          <p:cNvSpPr txBox="1"/>
          <p:nvPr>
            <p:ph idx="1" type="body"/>
          </p:nvPr>
        </p:nvSpPr>
        <p:spPr>
          <a:xfrm>
            <a:off x="1371875" y="4223100"/>
            <a:ext cx="7038900" cy="4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Distribution plot for number of songs per user</a:t>
            </a:r>
            <a:endParaRPr/>
          </a:p>
          <a:p>
            <a:pPr indent="-311150" lvl="0" marL="457200" rtl="0" algn="ctr">
              <a:spcBef>
                <a:spcPts val="1600"/>
              </a:spcBef>
              <a:spcAft>
                <a:spcPts val="0"/>
              </a:spcAft>
              <a:buSzPts val="1300"/>
              <a:buChar char="●"/>
            </a:pPr>
            <a:r>
              <a:rPr lang="en-GB"/>
              <a:t>No. of songs per user is between 3 and 7</a:t>
            </a:r>
            <a:endParaRPr/>
          </a:p>
        </p:txBody>
      </p:sp>
      <p:pic>
        <p:nvPicPr>
          <p:cNvPr id="395" name="Google Shape;395;p40"/>
          <p:cNvPicPr preferRelativeResize="0"/>
          <p:nvPr/>
        </p:nvPicPr>
        <p:blipFill>
          <a:blip r:embed="rId3">
            <a:alphaModFix/>
          </a:blip>
          <a:stretch>
            <a:fillRect/>
          </a:stretch>
        </p:blipFill>
        <p:spPr>
          <a:xfrm>
            <a:off x="2012924" y="615475"/>
            <a:ext cx="5118150" cy="3470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1"/>
          <p:cNvSpPr txBox="1"/>
          <p:nvPr>
            <p:ph idx="1" type="body"/>
          </p:nvPr>
        </p:nvSpPr>
        <p:spPr>
          <a:xfrm>
            <a:off x="1322300" y="4032975"/>
            <a:ext cx="70389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Distribution plot for number of artists</a:t>
            </a:r>
            <a:endParaRPr/>
          </a:p>
          <a:p>
            <a:pPr indent="-311150" lvl="0" marL="457200" rtl="0" algn="l">
              <a:spcBef>
                <a:spcPts val="1600"/>
              </a:spcBef>
              <a:spcAft>
                <a:spcPts val="0"/>
              </a:spcAft>
              <a:buSzPts val="1300"/>
              <a:buChar char="●"/>
            </a:pPr>
            <a:r>
              <a:rPr lang="en-GB"/>
              <a:t>Only very few artists are very popular</a:t>
            </a:r>
            <a:endParaRPr/>
          </a:p>
          <a:p>
            <a:pPr indent="-311150" lvl="0" marL="457200" rtl="0" algn="l">
              <a:spcBef>
                <a:spcPts val="0"/>
              </a:spcBef>
              <a:spcAft>
                <a:spcPts val="0"/>
              </a:spcAft>
              <a:buSzPts val="1300"/>
              <a:buChar char="●"/>
            </a:pPr>
            <a:r>
              <a:rPr lang="en-GB"/>
              <a:t>Around 250-350 artist are very popular out of 28367 artist</a:t>
            </a:r>
            <a:endParaRPr/>
          </a:p>
        </p:txBody>
      </p:sp>
      <p:pic>
        <p:nvPicPr>
          <p:cNvPr id="401" name="Google Shape;401;p41"/>
          <p:cNvPicPr preferRelativeResize="0"/>
          <p:nvPr/>
        </p:nvPicPr>
        <p:blipFill>
          <a:blip r:embed="rId3">
            <a:alphaModFix/>
          </a:blip>
          <a:stretch>
            <a:fillRect/>
          </a:stretch>
        </p:blipFill>
        <p:spPr>
          <a:xfrm>
            <a:off x="1791388" y="391400"/>
            <a:ext cx="5561225" cy="3579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2"/>
          <p:cNvSpPr txBox="1"/>
          <p:nvPr>
            <p:ph idx="1" type="body"/>
          </p:nvPr>
        </p:nvSpPr>
        <p:spPr>
          <a:xfrm>
            <a:off x="1297500" y="4672525"/>
            <a:ext cx="7038900" cy="31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Top 10 Artist</a:t>
            </a:r>
            <a:endParaRPr/>
          </a:p>
        </p:txBody>
      </p:sp>
      <p:pic>
        <p:nvPicPr>
          <p:cNvPr id="407" name="Google Shape;407;p42"/>
          <p:cNvPicPr preferRelativeResize="0"/>
          <p:nvPr/>
        </p:nvPicPr>
        <p:blipFill>
          <a:blip r:embed="rId3">
            <a:alphaModFix/>
          </a:blip>
          <a:stretch>
            <a:fillRect/>
          </a:stretch>
        </p:blipFill>
        <p:spPr>
          <a:xfrm>
            <a:off x="1586425" y="94650"/>
            <a:ext cx="5688849" cy="45159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3"/>
          <p:cNvSpPr txBox="1"/>
          <p:nvPr>
            <p:ph idx="1" type="body"/>
          </p:nvPr>
        </p:nvSpPr>
        <p:spPr>
          <a:xfrm>
            <a:off x="1322300" y="4732400"/>
            <a:ext cx="7038900" cy="302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t>Top 10 songs</a:t>
            </a:r>
            <a:endParaRPr/>
          </a:p>
        </p:txBody>
      </p:sp>
      <p:pic>
        <p:nvPicPr>
          <p:cNvPr id="413" name="Google Shape;413;p43"/>
          <p:cNvPicPr preferRelativeResize="0"/>
          <p:nvPr/>
        </p:nvPicPr>
        <p:blipFill>
          <a:blip r:embed="rId3">
            <a:alphaModFix/>
          </a:blip>
          <a:stretch>
            <a:fillRect/>
          </a:stretch>
        </p:blipFill>
        <p:spPr>
          <a:xfrm>
            <a:off x="2197675" y="210400"/>
            <a:ext cx="5213650" cy="43836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1297500" y="393750"/>
            <a:ext cx="70389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Exploratory Data Analysis Conclusions:</a:t>
            </a:r>
            <a:endParaRPr b="1"/>
          </a:p>
        </p:txBody>
      </p:sp>
      <p:sp>
        <p:nvSpPr>
          <p:cNvPr id="419" name="Google Shape;419;p44"/>
          <p:cNvSpPr txBox="1"/>
          <p:nvPr>
            <p:ph idx="1" type="body"/>
          </p:nvPr>
        </p:nvSpPr>
        <p:spPr>
          <a:xfrm>
            <a:off x="1297500" y="1215750"/>
            <a:ext cx="7038900" cy="32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following are the conclusions  made from the observations </a:t>
            </a:r>
            <a:r>
              <a:rPr lang="en-GB"/>
              <a:t>through</a:t>
            </a:r>
            <a:r>
              <a:rPr lang="en-GB"/>
              <a:t> EDA:</a:t>
            </a:r>
            <a:endParaRPr/>
          </a:p>
          <a:p>
            <a:pPr indent="-311150" lvl="0" marL="457200" rtl="0" algn="l">
              <a:spcBef>
                <a:spcPts val="1600"/>
              </a:spcBef>
              <a:spcAft>
                <a:spcPts val="0"/>
              </a:spcAft>
              <a:buSzPts val="1300"/>
              <a:buChar char="●"/>
            </a:pPr>
            <a:r>
              <a:rPr lang="en-GB"/>
              <a:t>The play count in most of the cases in close to 2.</a:t>
            </a:r>
            <a:endParaRPr/>
          </a:p>
          <a:p>
            <a:pPr indent="-311150" lvl="0" marL="457200" rtl="0" algn="l">
              <a:spcBef>
                <a:spcPts val="0"/>
              </a:spcBef>
              <a:spcAft>
                <a:spcPts val="0"/>
              </a:spcAft>
              <a:buSzPts val="1300"/>
              <a:buChar char="●"/>
            </a:pPr>
            <a:r>
              <a:rPr lang="en-GB"/>
              <a:t>No of songs for a particular user are between 3 and 7.</a:t>
            </a:r>
            <a:endParaRPr/>
          </a:p>
          <a:p>
            <a:pPr indent="-311150" lvl="0" marL="457200" rtl="0" algn="l">
              <a:spcBef>
                <a:spcPts val="0"/>
              </a:spcBef>
              <a:spcAft>
                <a:spcPts val="0"/>
              </a:spcAft>
              <a:buSzPts val="1300"/>
              <a:buChar char="●"/>
            </a:pPr>
            <a:r>
              <a:rPr lang="en-GB"/>
              <a:t>Maximum  no. of songs for a particular user are 57.</a:t>
            </a:r>
            <a:endParaRPr/>
          </a:p>
          <a:p>
            <a:pPr indent="-311150" lvl="0" marL="457200" rtl="0" algn="l">
              <a:spcBef>
                <a:spcPts val="0"/>
              </a:spcBef>
              <a:spcAft>
                <a:spcPts val="0"/>
              </a:spcAft>
              <a:buSzPts val="1300"/>
              <a:buChar char="●"/>
            </a:pPr>
            <a:r>
              <a:rPr lang="en-GB"/>
              <a:t>On an average, the user listens to 13 songs and minimum of 5 songs.</a:t>
            </a:r>
            <a:endParaRPr/>
          </a:p>
          <a:p>
            <a:pPr indent="-311150" lvl="0" marL="457200" rtl="0" algn="l">
              <a:spcBef>
                <a:spcPts val="0"/>
              </a:spcBef>
              <a:spcAft>
                <a:spcPts val="0"/>
              </a:spcAft>
              <a:buSzPts val="1300"/>
              <a:buChar char="●"/>
            </a:pPr>
            <a:r>
              <a:rPr lang="en-GB"/>
              <a:t>The artist ‘Coldplay’ has maximum plays.</a:t>
            </a:r>
            <a:endParaRPr/>
          </a:p>
          <a:p>
            <a:pPr indent="-311150" lvl="0" marL="457200" rtl="0" algn="l">
              <a:spcBef>
                <a:spcPts val="0"/>
              </a:spcBef>
              <a:spcAft>
                <a:spcPts val="0"/>
              </a:spcAft>
              <a:buSzPts val="1300"/>
              <a:buChar char="●"/>
            </a:pPr>
            <a:r>
              <a:rPr lang="en-GB"/>
              <a:t>The song ‘Sehr Kosmisch’ is most played song.</a:t>
            </a:r>
            <a:endParaRPr/>
          </a:p>
          <a:p>
            <a:pPr indent="-311150" lvl="0" marL="457200" rtl="0" algn="l">
              <a:spcBef>
                <a:spcPts val="0"/>
              </a:spcBef>
              <a:spcAft>
                <a:spcPts val="0"/>
              </a:spcAft>
              <a:buSzPts val="1300"/>
              <a:buChar char="●"/>
            </a:pPr>
            <a:r>
              <a:rPr lang="en-GB"/>
              <a:t>There are 28367 Number of unique Artists.</a:t>
            </a:r>
            <a:endParaRPr/>
          </a:p>
          <a:p>
            <a:pPr indent="-311150" lvl="0" marL="457200" rtl="0" algn="l">
              <a:spcBef>
                <a:spcPts val="0"/>
              </a:spcBef>
              <a:spcAft>
                <a:spcPts val="0"/>
              </a:spcAft>
              <a:buSzPts val="1300"/>
              <a:buChar char="●"/>
            </a:pPr>
            <a:r>
              <a:rPr lang="en-GB"/>
              <a:t>There are 110000 users.</a:t>
            </a:r>
            <a:endParaRPr/>
          </a:p>
          <a:p>
            <a:pPr indent="-311150" lvl="0" marL="457200" rtl="0" algn="l">
              <a:spcBef>
                <a:spcPts val="0"/>
              </a:spcBef>
              <a:spcAft>
                <a:spcPts val="0"/>
              </a:spcAft>
              <a:buSzPts val="1300"/>
              <a:buChar char="●"/>
            </a:pPr>
            <a:r>
              <a:rPr lang="en-GB"/>
              <a:t>There are  137670 unique songs (releases). </a:t>
            </a:r>
            <a:endParaRPr/>
          </a:p>
          <a:p>
            <a:pPr indent="-311150" lvl="0" marL="457200" rtl="0" algn="l">
              <a:spcBef>
                <a:spcPts val="0"/>
              </a:spcBef>
              <a:spcAft>
                <a:spcPts val="0"/>
              </a:spcAft>
              <a:buSzPts val="1300"/>
              <a:buChar char="●"/>
            </a:pPr>
            <a:r>
              <a:rPr lang="en-GB"/>
              <a:t>Maximum time any song has been played by a user is 923.</a:t>
            </a:r>
            <a:endParaRPr/>
          </a:p>
          <a:p>
            <a:pPr indent="-311150" lvl="0" marL="457200" rtl="0" algn="l">
              <a:spcBef>
                <a:spcPts val="0"/>
              </a:spcBef>
              <a:spcAft>
                <a:spcPts val="0"/>
              </a:spcAft>
              <a:buSzPts val="1300"/>
              <a:buChar char="●"/>
            </a:pPr>
            <a:r>
              <a:rPr lang="en-GB"/>
              <a:t>The song which has been played maximum times by a user is ‘Mondo Bongo’</a:t>
            </a:r>
            <a:endParaRPr/>
          </a:p>
          <a:p>
            <a:pPr indent="-311150" lvl="0" marL="457200" rtl="0" algn="l">
              <a:spcBef>
                <a:spcPts val="0"/>
              </a:spcBef>
              <a:spcAft>
                <a:spcPts val="0"/>
              </a:spcAft>
              <a:buSzPts val="1300"/>
              <a:buChar char="●"/>
            </a:pPr>
            <a:r>
              <a:rPr lang="en-GB"/>
              <a:t>The artist of song Mongo Bongo: Joe Strummer &amp; The Mescaleros.</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cxnSp>
        <p:nvCxnSpPr>
          <p:cNvPr id="424" name="Google Shape;424;p45"/>
          <p:cNvCxnSpPr/>
          <p:nvPr/>
        </p:nvCxnSpPr>
        <p:spPr>
          <a:xfrm>
            <a:off x="4569400" y="1589800"/>
            <a:ext cx="0" cy="509100"/>
          </a:xfrm>
          <a:prstGeom prst="straightConnector1">
            <a:avLst/>
          </a:prstGeom>
          <a:noFill/>
          <a:ln cap="flat" cmpd="sng" w="9525">
            <a:solidFill>
              <a:schemeClr val="dk2"/>
            </a:solidFill>
            <a:prstDash val="solid"/>
            <a:round/>
            <a:headEnd len="med" w="med" type="none"/>
            <a:tailEnd len="med" w="med" type="none"/>
          </a:ln>
        </p:spPr>
      </p:cxnSp>
      <p:cxnSp>
        <p:nvCxnSpPr>
          <p:cNvPr id="425" name="Google Shape;425;p45"/>
          <p:cNvCxnSpPr/>
          <p:nvPr/>
        </p:nvCxnSpPr>
        <p:spPr>
          <a:xfrm>
            <a:off x="4569400" y="2098900"/>
            <a:ext cx="2878200" cy="3120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45"/>
          <p:cNvCxnSpPr/>
          <p:nvPr/>
        </p:nvCxnSpPr>
        <p:spPr>
          <a:xfrm>
            <a:off x="1691200" y="2067700"/>
            <a:ext cx="2878200" cy="3120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45"/>
          <p:cNvCxnSpPr/>
          <p:nvPr/>
        </p:nvCxnSpPr>
        <p:spPr>
          <a:xfrm>
            <a:off x="1691150" y="2067700"/>
            <a:ext cx="10500" cy="1039200"/>
          </a:xfrm>
          <a:prstGeom prst="straightConnector1">
            <a:avLst/>
          </a:prstGeom>
          <a:noFill/>
          <a:ln cap="flat" cmpd="sng" w="9525">
            <a:solidFill>
              <a:schemeClr val="dk2"/>
            </a:solidFill>
            <a:prstDash val="solid"/>
            <a:round/>
            <a:headEnd len="med" w="med" type="none"/>
            <a:tailEnd len="med" w="med" type="none"/>
          </a:ln>
        </p:spPr>
      </p:cxnSp>
      <p:cxnSp>
        <p:nvCxnSpPr>
          <p:cNvPr id="428" name="Google Shape;428;p45"/>
          <p:cNvCxnSpPr/>
          <p:nvPr/>
        </p:nvCxnSpPr>
        <p:spPr>
          <a:xfrm>
            <a:off x="4565975" y="2067700"/>
            <a:ext cx="3300" cy="1028700"/>
          </a:xfrm>
          <a:prstGeom prst="straightConnector1">
            <a:avLst/>
          </a:prstGeom>
          <a:noFill/>
          <a:ln cap="flat" cmpd="sng" w="9525">
            <a:solidFill>
              <a:schemeClr val="dk2"/>
            </a:solidFill>
            <a:prstDash val="solid"/>
            <a:round/>
            <a:headEnd len="med" w="med" type="none"/>
            <a:tailEnd len="med" w="med" type="none"/>
          </a:ln>
        </p:spPr>
      </p:cxnSp>
      <p:cxnSp>
        <p:nvCxnSpPr>
          <p:cNvPr id="429" name="Google Shape;429;p45"/>
          <p:cNvCxnSpPr/>
          <p:nvPr/>
        </p:nvCxnSpPr>
        <p:spPr>
          <a:xfrm>
            <a:off x="7447600" y="2130100"/>
            <a:ext cx="0" cy="945600"/>
          </a:xfrm>
          <a:prstGeom prst="straightConnector1">
            <a:avLst/>
          </a:prstGeom>
          <a:noFill/>
          <a:ln cap="flat" cmpd="sng" w="9525">
            <a:solidFill>
              <a:schemeClr val="dk2"/>
            </a:solidFill>
            <a:prstDash val="solid"/>
            <a:round/>
            <a:headEnd len="med" w="med" type="none"/>
            <a:tailEnd len="med" w="med" type="none"/>
          </a:ln>
        </p:spPr>
      </p:cxnSp>
      <p:sp>
        <p:nvSpPr>
          <p:cNvPr id="430" name="Google Shape;430;p45"/>
          <p:cNvSpPr/>
          <p:nvPr/>
        </p:nvSpPr>
        <p:spPr>
          <a:xfrm>
            <a:off x="963800" y="3086075"/>
            <a:ext cx="1465200" cy="109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chemeClr val="lt1"/>
                </a:solidFill>
              </a:rPr>
              <a:t>Collaborative </a:t>
            </a:r>
            <a:endParaRPr b="1">
              <a:solidFill>
                <a:schemeClr val="lt1"/>
              </a:solidFill>
            </a:endParaRPr>
          </a:p>
        </p:txBody>
      </p:sp>
      <p:sp>
        <p:nvSpPr>
          <p:cNvPr id="431" name="Google Shape;431;p45"/>
          <p:cNvSpPr/>
          <p:nvPr/>
        </p:nvSpPr>
        <p:spPr>
          <a:xfrm>
            <a:off x="3836800" y="3086075"/>
            <a:ext cx="1465200" cy="109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rPr>
              <a:t>Content Based</a:t>
            </a:r>
            <a:endParaRPr b="1">
              <a:solidFill>
                <a:schemeClr val="lt1"/>
              </a:solidFill>
            </a:endParaRPr>
          </a:p>
        </p:txBody>
      </p:sp>
      <p:sp>
        <p:nvSpPr>
          <p:cNvPr id="432" name="Google Shape;432;p45"/>
          <p:cNvSpPr/>
          <p:nvPr/>
        </p:nvSpPr>
        <p:spPr>
          <a:xfrm>
            <a:off x="6715000" y="3086075"/>
            <a:ext cx="1465200" cy="1091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lt1"/>
                </a:solidFill>
              </a:rPr>
              <a:t>Popularity Based</a:t>
            </a:r>
            <a:endParaRPr b="1">
              <a:solidFill>
                <a:schemeClr val="lt1"/>
              </a:solidFill>
            </a:endParaRPr>
          </a:p>
        </p:txBody>
      </p:sp>
      <p:sp>
        <p:nvSpPr>
          <p:cNvPr id="433" name="Google Shape;433;p45"/>
          <p:cNvSpPr/>
          <p:nvPr/>
        </p:nvSpPr>
        <p:spPr>
          <a:xfrm>
            <a:off x="3314700" y="893500"/>
            <a:ext cx="2514600" cy="69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solidFill>
                  <a:schemeClr val="lt1"/>
                </a:solidFill>
              </a:rPr>
              <a:t>Modelling Techniques</a:t>
            </a:r>
            <a:endParaRPr b="1" sz="17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 Recommender System?</a:t>
            </a:r>
            <a:endParaRPr/>
          </a:p>
        </p:txBody>
      </p:sp>
      <p:sp>
        <p:nvSpPr>
          <p:cNvPr id="247" name="Google Shape;247;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t>
            </a:r>
            <a:r>
              <a:rPr lang="en-GB"/>
              <a:t>ecommender systems are machine learning systems that help users discover new product and services. Every time you go online, a  recommendation system is guiding you towards the most likely choice you might make.</a:t>
            </a:r>
            <a:endParaRPr/>
          </a:p>
          <a:p>
            <a:pPr indent="0" lvl="0" marL="0" rtl="0" algn="l">
              <a:spcBef>
                <a:spcPts val="1600"/>
              </a:spcBef>
              <a:spcAft>
                <a:spcPts val="0"/>
              </a:spcAft>
              <a:buNone/>
            </a:pPr>
            <a:r>
              <a:rPr lang="en-GB"/>
              <a:t>Recommender systems are an essential feature in our digital world, as users are often overwhelmed by choice and need help finding what they're looking for. This leads to happier customers and, of course, more sales. Recommender systems are like salesmen who know, based on your history and preferences, what you like.</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rPr b="1" lang="en-GB" u="sng"/>
              <a:t>Collaborative Based</a:t>
            </a:r>
            <a:endParaRPr b="1" u="sng"/>
          </a:p>
        </p:txBody>
      </p:sp>
      <p:sp>
        <p:nvSpPr>
          <p:cNvPr id="439" name="Google Shape;439;p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sz="1400"/>
              <a:t>Collaborative Filters work with an interaction matrix, </a:t>
            </a:r>
            <a:r>
              <a:rPr lang="en-GB">
                <a:latin typeface="Roboto"/>
                <a:ea typeface="Roboto"/>
                <a:cs typeface="Roboto"/>
                <a:sym typeface="Roboto"/>
              </a:rPr>
              <a:t>also called rating matrix. The aim of this algorithm is to learn a function that can predict if a user will benefit from an item - meaning the user will likely buy, listen to, watch this item.</a:t>
            </a:r>
            <a:endParaRPr>
              <a:latin typeface="Roboto"/>
              <a:ea typeface="Roboto"/>
              <a:cs typeface="Roboto"/>
              <a:sym typeface="Roboto"/>
            </a:endParaRPr>
          </a:p>
          <a:p>
            <a:pPr indent="-311150" lvl="0" marL="457200" rtl="0" algn="l">
              <a:spcBef>
                <a:spcPts val="0"/>
              </a:spcBef>
              <a:spcAft>
                <a:spcPts val="0"/>
              </a:spcAft>
              <a:buSzPts val="1300"/>
              <a:buFont typeface="Roboto"/>
              <a:buChar char="●"/>
            </a:pPr>
            <a:r>
              <a:rPr lang="en-GB">
                <a:latin typeface="Roboto"/>
                <a:ea typeface="Roboto"/>
                <a:cs typeface="Roboto"/>
                <a:sym typeface="Roboto"/>
              </a:rPr>
              <a:t>Among collaborative-based systems, we can encounter two types: user-item filtering and item-item filtering.</a:t>
            </a:r>
            <a:endParaRPr>
              <a:latin typeface="Roboto"/>
              <a:ea typeface="Roboto"/>
              <a:cs typeface="Roboto"/>
              <a:sym typeface="Roboto"/>
            </a:endParaRPr>
          </a:p>
          <a:p>
            <a:pPr indent="-311150" lvl="0" marL="457200" rtl="0" algn="l">
              <a:spcBef>
                <a:spcPts val="0"/>
              </a:spcBef>
              <a:spcAft>
                <a:spcPts val="0"/>
              </a:spcAft>
              <a:buSzPts val="1300"/>
              <a:buFont typeface="Roboto"/>
              <a:buChar char="●"/>
            </a:pPr>
            <a:r>
              <a:rPr lang="en-GB">
                <a:latin typeface="Roboto"/>
                <a:ea typeface="Roboto"/>
                <a:cs typeface="Roboto"/>
                <a:sym typeface="Roboto"/>
              </a:rPr>
              <a:t>We'll go through the steps for generating a music recommender system. This time, we are going to use a matrix factorization approach</a:t>
            </a:r>
            <a:endParaRPr>
              <a:latin typeface="Roboto"/>
              <a:ea typeface="Roboto"/>
              <a:cs typeface="Roboto"/>
              <a:sym typeface="Roboto"/>
            </a:endParaRPr>
          </a:p>
          <a:p>
            <a:pPr indent="0" lvl="0" marL="0" rtl="0" algn="l">
              <a:spcBef>
                <a:spcPts val="5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7"/>
          <p:cNvSpPr txBox="1"/>
          <p:nvPr>
            <p:ph idx="1" type="body"/>
          </p:nvPr>
        </p:nvSpPr>
        <p:spPr>
          <a:xfrm>
            <a:off x="1297500" y="614725"/>
            <a:ext cx="7038900" cy="11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u="sng"/>
              <a:t>Implementation</a:t>
            </a:r>
            <a:r>
              <a:rPr b="1" lang="en-GB" sz="1600" u="sng"/>
              <a:t>:</a:t>
            </a:r>
            <a:endParaRPr b="1" sz="1600" u="sng"/>
          </a:p>
          <a:p>
            <a:pPr indent="-311150" lvl="0" marL="457200" rtl="0" algn="l">
              <a:spcBef>
                <a:spcPts val="1600"/>
              </a:spcBef>
              <a:spcAft>
                <a:spcPts val="0"/>
              </a:spcAft>
              <a:buSzPts val="1300"/>
              <a:buChar char="●"/>
            </a:pPr>
            <a:r>
              <a:rPr lang="en-GB"/>
              <a:t>We first import required libraries, modules and </a:t>
            </a:r>
            <a:r>
              <a:rPr lang="en-GB"/>
              <a:t>packages which includes libraries like numpy, pandas, matplotlib, seaborn,  scipy and scikit .</a:t>
            </a:r>
            <a:endParaRPr/>
          </a:p>
          <a:p>
            <a:pPr indent="0" lvl="0" marL="0" rtl="0" algn="l">
              <a:spcBef>
                <a:spcPts val="1600"/>
              </a:spcBef>
              <a:spcAft>
                <a:spcPts val="1600"/>
              </a:spcAft>
              <a:buNone/>
            </a:pPr>
            <a:r>
              <a:rPr lang="en-GB"/>
              <a:t>   </a:t>
            </a:r>
            <a:endParaRPr/>
          </a:p>
        </p:txBody>
      </p:sp>
      <p:pic>
        <p:nvPicPr>
          <p:cNvPr id="445" name="Google Shape;445;p47"/>
          <p:cNvPicPr preferRelativeResize="0"/>
          <p:nvPr/>
        </p:nvPicPr>
        <p:blipFill>
          <a:blip r:embed="rId3">
            <a:alphaModFix/>
          </a:blip>
          <a:stretch>
            <a:fillRect/>
          </a:stretch>
        </p:blipFill>
        <p:spPr>
          <a:xfrm>
            <a:off x="1723513" y="3455850"/>
            <a:ext cx="4114800" cy="1162050"/>
          </a:xfrm>
          <a:prstGeom prst="rect">
            <a:avLst/>
          </a:prstGeom>
          <a:noFill/>
          <a:ln>
            <a:noFill/>
          </a:ln>
        </p:spPr>
      </p:pic>
      <p:pic>
        <p:nvPicPr>
          <p:cNvPr id="446" name="Google Shape;446;p47"/>
          <p:cNvPicPr preferRelativeResize="0"/>
          <p:nvPr/>
        </p:nvPicPr>
        <p:blipFill>
          <a:blip r:embed="rId4">
            <a:alphaModFix/>
          </a:blip>
          <a:stretch>
            <a:fillRect/>
          </a:stretch>
        </p:blipFill>
        <p:spPr>
          <a:xfrm>
            <a:off x="1723513" y="2063450"/>
            <a:ext cx="2905125" cy="1162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8"/>
          <p:cNvSpPr txBox="1"/>
          <p:nvPr>
            <p:ph idx="1" type="body"/>
          </p:nvPr>
        </p:nvSpPr>
        <p:spPr>
          <a:xfrm>
            <a:off x="1307900" y="810475"/>
            <a:ext cx="7038900" cy="4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t>Preparing Data:</a:t>
            </a:r>
            <a:endParaRPr b="1" sz="1600"/>
          </a:p>
          <a:p>
            <a:pPr indent="0" lvl="0" marL="0" rtl="0" algn="l">
              <a:spcBef>
                <a:spcPts val="1600"/>
              </a:spcBef>
              <a:spcAft>
                <a:spcPts val="1600"/>
              </a:spcAft>
              <a:buNone/>
            </a:pPr>
            <a:r>
              <a:t/>
            </a:r>
            <a:endParaRPr sz="1600"/>
          </a:p>
        </p:txBody>
      </p:sp>
      <p:pic>
        <p:nvPicPr>
          <p:cNvPr id="452" name="Google Shape;452;p48"/>
          <p:cNvPicPr preferRelativeResize="0"/>
          <p:nvPr/>
        </p:nvPicPr>
        <p:blipFill>
          <a:blip r:embed="rId3">
            <a:alphaModFix/>
          </a:blip>
          <a:stretch>
            <a:fillRect/>
          </a:stretch>
        </p:blipFill>
        <p:spPr>
          <a:xfrm>
            <a:off x="696363" y="1620975"/>
            <a:ext cx="8261976" cy="2421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9"/>
          <p:cNvSpPr txBox="1"/>
          <p:nvPr>
            <p:ph idx="1" type="body"/>
          </p:nvPr>
        </p:nvSpPr>
        <p:spPr>
          <a:xfrm>
            <a:off x="1297500" y="633850"/>
            <a:ext cx="7038900" cy="418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Roboto"/>
                <a:ea typeface="Roboto"/>
                <a:cs typeface="Roboto"/>
                <a:sym typeface="Roboto"/>
              </a:rPr>
              <a:t>Before modeling we need to find how many times a user listen to the same song on average.</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0" lvl="0" marL="457200" rtl="0" algn="ctr">
              <a:spcBef>
                <a:spcPts val="1600"/>
              </a:spcBef>
              <a:spcAft>
                <a:spcPts val="0"/>
              </a:spcAft>
              <a:buNone/>
            </a:pPr>
            <a:r>
              <a:t/>
            </a:r>
            <a:endParaRPr sz="1200" u="sng">
              <a:latin typeface="Roboto"/>
              <a:ea typeface="Roboto"/>
              <a:cs typeface="Roboto"/>
              <a:sym typeface="Roboto"/>
            </a:endParaRPr>
          </a:p>
          <a:p>
            <a:pPr indent="0" lvl="0" marL="457200" rtl="0" algn="ctr">
              <a:spcBef>
                <a:spcPts val="1600"/>
              </a:spcBef>
              <a:spcAft>
                <a:spcPts val="1600"/>
              </a:spcAft>
              <a:buNone/>
            </a:pPr>
            <a:r>
              <a:rPr lang="en-GB" sz="1200" u="sng">
                <a:latin typeface="Roboto"/>
                <a:ea typeface="Roboto"/>
                <a:cs typeface="Roboto"/>
                <a:sym typeface="Roboto"/>
              </a:rPr>
              <a:t>Distance plot between songs and users</a:t>
            </a:r>
            <a:r>
              <a:rPr lang="en-GB" sz="1200">
                <a:latin typeface="Roboto"/>
                <a:ea typeface="Roboto"/>
                <a:cs typeface="Roboto"/>
                <a:sym typeface="Roboto"/>
              </a:rPr>
              <a:t> </a:t>
            </a:r>
            <a:endParaRPr sz="1200">
              <a:latin typeface="Roboto"/>
              <a:ea typeface="Roboto"/>
              <a:cs typeface="Roboto"/>
              <a:sym typeface="Roboto"/>
            </a:endParaRPr>
          </a:p>
        </p:txBody>
      </p:sp>
      <p:pic>
        <p:nvPicPr>
          <p:cNvPr id="458" name="Google Shape;458;p49"/>
          <p:cNvPicPr preferRelativeResize="0"/>
          <p:nvPr/>
        </p:nvPicPr>
        <p:blipFill rotWithShape="1">
          <a:blip r:embed="rId3">
            <a:alphaModFix/>
          </a:blip>
          <a:srcRect b="1758" l="0" r="0" t="0"/>
          <a:stretch/>
        </p:blipFill>
        <p:spPr>
          <a:xfrm>
            <a:off x="1495325" y="1091050"/>
            <a:ext cx="6643250" cy="3507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0"/>
          <p:cNvSpPr txBox="1"/>
          <p:nvPr>
            <p:ph idx="1" type="body"/>
          </p:nvPr>
        </p:nvSpPr>
        <p:spPr>
          <a:xfrm>
            <a:off x="1115450" y="1400525"/>
            <a:ext cx="7684200" cy="30783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SzPts val="1050"/>
              <a:buFont typeface="Courier New"/>
              <a:buChar char="●"/>
            </a:pPr>
            <a:r>
              <a:rPr lang="en-GB" sz="1050">
                <a:latin typeface="Courier New"/>
                <a:ea typeface="Courier New"/>
                <a:cs typeface="Courier New"/>
                <a:sym typeface="Courier New"/>
              </a:rPr>
              <a:t>A song is listened for an average of 8.924702523191549 users, with minimum 1 and maximum 5043 users</a:t>
            </a:r>
            <a:endParaRPr sz="1050">
              <a:latin typeface="Courier New"/>
              <a:ea typeface="Courier New"/>
              <a:cs typeface="Courier New"/>
              <a:sym typeface="Courier New"/>
            </a:endParaRPr>
          </a:p>
          <a:p>
            <a:pPr indent="0" lvl="0" marL="0" rtl="0" algn="l">
              <a:spcBef>
                <a:spcPts val="1600"/>
              </a:spcBef>
              <a:spcAft>
                <a:spcPts val="0"/>
              </a:spcAft>
              <a:buNone/>
            </a:pPr>
            <a:r>
              <a:t/>
            </a:r>
            <a:endParaRPr sz="1050">
              <a:latin typeface="Courier New"/>
              <a:ea typeface="Courier New"/>
              <a:cs typeface="Courier New"/>
              <a:sym typeface="Courier New"/>
            </a:endParaRPr>
          </a:p>
          <a:p>
            <a:pPr indent="0" lvl="0" marL="0" rtl="0" algn="l">
              <a:spcBef>
                <a:spcPts val="1600"/>
              </a:spcBef>
              <a:spcAft>
                <a:spcPts val="0"/>
              </a:spcAft>
              <a:buNone/>
            </a:pPr>
            <a:r>
              <a:t/>
            </a:r>
            <a:endParaRPr sz="1050">
              <a:latin typeface="Courier New"/>
              <a:ea typeface="Courier New"/>
              <a:cs typeface="Courier New"/>
              <a:sym typeface="Courier New"/>
            </a:endParaRPr>
          </a:p>
          <a:p>
            <a:pPr indent="0" lvl="0" marL="0" rtl="0" algn="l">
              <a:spcBef>
                <a:spcPts val="1600"/>
              </a:spcBef>
              <a:spcAft>
                <a:spcPts val="0"/>
              </a:spcAft>
              <a:buNone/>
            </a:pPr>
            <a:r>
              <a:t/>
            </a:r>
            <a:endParaRPr sz="1050">
              <a:latin typeface="Courier New"/>
              <a:ea typeface="Courier New"/>
              <a:cs typeface="Courier New"/>
              <a:sym typeface="Courier New"/>
            </a:endParaRPr>
          </a:p>
          <a:p>
            <a:pPr indent="0" lvl="0" marL="0" rtl="0" algn="l">
              <a:spcBef>
                <a:spcPts val="1600"/>
              </a:spcBef>
              <a:spcAft>
                <a:spcPts val="0"/>
              </a:spcAft>
              <a:buNone/>
            </a:pPr>
            <a:r>
              <a:t/>
            </a:r>
            <a:endParaRPr sz="1050">
              <a:latin typeface="Courier New"/>
              <a:ea typeface="Courier New"/>
              <a:cs typeface="Courier New"/>
              <a:sym typeface="Courier New"/>
            </a:endParaRPr>
          </a:p>
          <a:p>
            <a:pPr indent="0" lvl="0" marL="0" rtl="0" algn="l">
              <a:spcBef>
                <a:spcPts val="1600"/>
              </a:spcBef>
              <a:spcAft>
                <a:spcPts val="0"/>
              </a:spcAft>
              <a:buNone/>
            </a:pPr>
            <a:r>
              <a:t/>
            </a:r>
            <a:endParaRPr sz="1050">
              <a:latin typeface="Courier New"/>
              <a:ea typeface="Courier New"/>
              <a:cs typeface="Courier New"/>
              <a:sym typeface="Courier New"/>
            </a:endParaRPr>
          </a:p>
          <a:p>
            <a:pPr indent="-295275" lvl="0" marL="457200" rtl="0" algn="l">
              <a:spcBef>
                <a:spcPts val="1600"/>
              </a:spcBef>
              <a:spcAft>
                <a:spcPts val="0"/>
              </a:spcAft>
              <a:buSzPts val="1050"/>
              <a:buFont typeface="Courier New"/>
              <a:buChar char="●"/>
            </a:pPr>
            <a:r>
              <a:rPr lang="en-GB" sz="1050">
                <a:latin typeface="Courier New"/>
                <a:ea typeface="Courier New"/>
                <a:cs typeface="Courier New"/>
                <a:sym typeface="Courier New"/>
              </a:rPr>
              <a:t>The maximum time the same user listened to the same songs was: 923</a:t>
            </a:r>
            <a:endParaRPr sz="1050">
              <a:latin typeface="Courier New"/>
              <a:ea typeface="Courier New"/>
              <a:cs typeface="Courier New"/>
              <a:sym typeface="Courier New"/>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64" name="Google Shape;464;p50"/>
          <p:cNvPicPr preferRelativeResize="0"/>
          <p:nvPr/>
        </p:nvPicPr>
        <p:blipFill>
          <a:blip r:embed="rId3">
            <a:alphaModFix/>
          </a:blip>
          <a:stretch>
            <a:fillRect/>
          </a:stretch>
        </p:blipFill>
        <p:spPr>
          <a:xfrm>
            <a:off x="1016263" y="582500"/>
            <a:ext cx="7882575" cy="706475"/>
          </a:xfrm>
          <a:prstGeom prst="rect">
            <a:avLst/>
          </a:prstGeom>
          <a:noFill/>
          <a:ln>
            <a:noFill/>
          </a:ln>
        </p:spPr>
      </p:pic>
      <p:pic>
        <p:nvPicPr>
          <p:cNvPr id="465" name="Google Shape;465;p50"/>
          <p:cNvPicPr preferRelativeResize="0"/>
          <p:nvPr/>
        </p:nvPicPr>
        <p:blipFill>
          <a:blip r:embed="rId4">
            <a:alphaModFix/>
          </a:blip>
          <a:stretch>
            <a:fillRect/>
          </a:stretch>
        </p:blipFill>
        <p:spPr>
          <a:xfrm>
            <a:off x="570125" y="2412125"/>
            <a:ext cx="8328724" cy="1256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1"/>
          <p:cNvSpPr txBox="1"/>
          <p:nvPr>
            <p:ph idx="1" type="body"/>
          </p:nvPr>
        </p:nvSpPr>
        <p:spPr>
          <a:xfrm>
            <a:off x="1297500" y="297450"/>
            <a:ext cx="7038900" cy="4560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GB" sz="1700" u="sng">
                <a:latin typeface="Roboto"/>
                <a:ea typeface="Roboto"/>
                <a:cs typeface="Roboto"/>
                <a:sym typeface="Roboto"/>
              </a:rPr>
              <a:t>Model and recommendations</a:t>
            </a:r>
            <a:endParaRPr b="1" sz="1700" u="sng">
              <a:latin typeface="Roboto"/>
              <a:ea typeface="Roboto"/>
              <a:cs typeface="Roboto"/>
              <a:sym typeface="Roboto"/>
            </a:endParaRPr>
          </a:p>
          <a:p>
            <a:pPr indent="0" lvl="0" marL="0" rtl="0" algn="l">
              <a:spcBef>
                <a:spcPts val="600"/>
              </a:spcBef>
              <a:spcAft>
                <a:spcPts val="0"/>
              </a:spcAft>
              <a:buNone/>
            </a:pPr>
            <a:r>
              <a:rPr lang="en-GB" sz="1200">
                <a:latin typeface="Roboto"/>
                <a:ea typeface="Roboto"/>
                <a:cs typeface="Roboto"/>
                <a:sym typeface="Roboto"/>
              </a:rPr>
              <a:t>Matrix Factorization is a powerful way to implement a recommendation system. The idea behind it is to represent users and items in a lower-dimensional latent space.</a:t>
            </a:r>
            <a:endParaRPr sz="1200">
              <a:latin typeface="Roboto"/>
              <a:ea typeface="Roboto"/>
              <a:cs typeface="Roboto"/>
              <a:sym typeface="Roboto"/>
            </a:endParaRPr>
          </a:p>
          <a:p>
            <a:pPr indent="0" lvl="0" marL="0" rtl="0" algn="l">
              <a:spcBef>
                <a:spcPts val="600"/>
              </a:spcBef>
              <a:spcAft>
                <a:spcPts val="0"/>
              </a:spcAft>
              <a:buNone/>
            </a:pPr>
            <a:r>
              <a:rPr lang="en-GB" sz="1200">
                <a:latin typeface="Roboto"/>
                <a:ea typeface="Roboto"/>
                <a:cs typeface="Roboto"/>
                <a:sym typeface="Roboto"/>
              </a:rPr>
              <a:t>So, in other words, Matrix factorization methods decompose the original sparse user-item matrix into lower dimensionality less sparse rectangular matrices with latent features.</a:t>
            </a:r>
            <a:endParaRPr sz="1200">
              <a:latin typeface="Roboto"/>
              <a:ea typeface="Roboto"/>
              <a:cs typeface="Roboto"/>
              <a:sym typeface="Roboto"/>
            </a:endParaRPr>
          </a:p>
          <a:p>
            <a:pPr indent="0" lvl="0" marL="0" rtl="0" algn="l">
              <a:spcBef>
                <a:spcPts val="600"/>
              </a:spcBef>
              <a:spcAft>
                <a:spcPts val="0"/>
              </a:spcAft>
              <a:buNone/>
            </a:pPr>
            <a:r>
              <a:rPr lang="en-GB" sz="1200">
                <a:latin typeface="Roboto"/>
                <a:ea typeface="Roboto"/>
                <a:cs typeface="Roboto"/>
                <a:sym typeface="Roboto"/>
              </a:rPr>
              <a:t>This does not only solve the sparsity issue but also makes the method scalable. It doesn't matter how big the matrix is, you can always find lower dimensionality matrices that are a true representation of the original one.</a:t>
            </a:r>
            <a:endParaRPr sz="1200">
              <a:latin typeface="Roboto"/>
              <a:ea typeface="Roboto"/>
              <a:cs typeface="Roboto"/>
              <a:sym typeface="Roboto"/>
            </a:endParaRPr>
          </a:p>
          <a:p>
            <a:pPr indent="0" lvl="0" marL="0" rtl="0" algn="l">
              <a:spcBef>
                <a:spcPts val="600"/>
              </a:spcBef>
              <a:spcAft>
                <a:spcPts val="0"/>
              </a:spcAft>
              <a:buNone/>
            </a:pPr>
            <a:r>
              <a:rPr lang="en-GB" sz="1200">
                <a:latin typeface="Roboto"/>
                <a:ea typeface="Roboto"/>
                <a:cs typeface="Roboto"/>
                <a:sym typeface="Roboto"/>
              </a:rPr>
              <a:t>Among the different matrix factorization techniques, we found the popular singular value decomposition (SVD).</a:t>
            </a:r>
            <a:endParaRPr sz="1200">
              <a:latin typeface="Roboto"/>
              <a:ea typeface="Roboto"/>
              <a:cs typeface="Roboto"/>
              <a:sym typeface="Roboto"/>
            </a:endParaRPr>
          </a:p>
          <a:p>
            <a:pPr indent="0" lvl="0" marL="0" rtl="0" algn="l">
              <a:spcBef>
                <a:spcPts val="600"/>
              </a:spcBef>
              <a:spcAft>
                <a:spcPts val="0"/>
              </a:spcAft>
              <a:buNone/>
            </a:pPr>
            <a:r>
              <a:rPr lang="en-GB" sz="1200">
                <a:latin typeface="Roboto"/>
                <a:ea typeface="Roboto"/>
                <a:cs typeface="Roboto"/>
                <a:sym typeface="Roboto"/>
              </a:rPr>
              <a:t>This can be an abstract concept as we deepen into the mathematical foundations. But we'll try to keep it as simple as possible. Imagine we have a matrix A that contains the data for n users x m songs. This matrix can be decomposed uniquely into 3 matrices; let's called them U, S, and V.</a:t>
            </a:r>
            <a:endParaRPr sz="1200">
              <a:latin typeface="Roboto"/>
              <a:ea typeface="Roboto"/>
              <a:cs typeface="Roboto"/>
              <a:sym typeface="Roboto"/>
            </a:endParaRPr>
          </a:p>
          <a:p>
            <a:pPr indent="0" lvl="0" marL="0" rtl="0" algn="l">
              <a:spcBef>
                <a:spcPts val="600"/>
              </a:spcBef>
              <a:spcAft>
                <a:spcPts val="0"/>
              </a:spcAft>
              <a:buNone/>
            </a:pPr>
            <a:r>
              <a:rPr lang="en-GB" sz="1200">
                <a:latin typeface="Roboto"/>
                <a:ea typeface="Roboto"/>
                <a:cs typeface="Roboto"/>
                <a:sym typeface="Roboto"/>
              </a:rPr>
              <a:t>In terms of our song recommender:</a:t>
            </a:r>
            <a:endParaRPr sz="1200">
              <a:latin typeface="Roboto"/>
              <a:ea typeface="Roboto"/>
              <a:cs typeface="Roboto"/>
              <a:sym typeface="Roboto"/>
            </a:endParaRPr>
          </a:p>
          <a:p>
            <a:pPr indent="0" lvl="0" marL="0" rtl="0" algn="l">
              <a:spcBef>
                <a:spcPts val="600"/>
              </a:spcBef>
              <a:spcAft>
                <a:spcPts val="0"/>
              </a:spcAft>
              <a:buNone/>
            </a:pPr>
            <a:r>
              <a:rPr lang="en-GB" sz="1200">
                <a:latin typeface="Roboto"/>
                <a:ea typeface="Roboto"/>
                <a:cs typeface="Roboto"/>
                <a:sym typeface="Roboto"/>
              </a:rPr>
              <a:t>U is an n users x r user-latent feature matrix V is an m songs x r song-latent feature matrix S is an r x r non-negative diagonal matrix containing the singular values of the original matrix. Instead of working with the implicit rating as it is, we'll apply the binning technique.</a:t>
            </a:r>
            <a:endParaRPr sz="1200">
              <a:latin typeface="Roboto"/>
              <a:ea typeface="Roboto"/>
              <a:cs typeface="Roboto"/>
              <a:sym typeface="Roboto"/>
            </a:endParaRPr>
          </a:p>
          <a:p>
            <a:pPr indent="0" lvl="0" marL="0" rtl="0" algn="l">
              <a:spcBef>
                <a:spcPts val="5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2"/>
          <p:cNvSpPr txBox="1"/>
          <p:nvPr>
            <p:ph idx="1" type="body"/>
          </p:nvPr>
        </p:nvSpPr>
        <p:spPr>
          <a:xfrm>
            <a:off x="1115463" y="433800"/>
            <a:ext cx="7523100" cy="378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a:ea typeface="Roboto"/>
                <a:cs typeface="Roboto"/>
                <a:sym typeface="Roboto"/>
              </a:rPr>
              <a:t>We'll define 10 categories. The original data values which fall into the interval from 0 to 1, will be replaced by the representative rating of 1; if they fall into the interval 1 to 2, they will be replaced by 2; and so on and so forth. The last category will be assigned to original values ranging from 9 to 923.</a:t>
            </a:r>
            <a:endParaRPr>
              <a:solidFill>
                <a:srgbClr val="FFFFFF"/>
              </a:solidFill>
              <a:latin typeface="Roboto"/>
              <a:ea typeface="Roboto"/>
              <a:cs typeface="Roboto"/>
              <a:sym typeface="Roboto"/>
            </a:endParaRPr>
          </a:p>
          <a:p>
            <a:pPr indent="0" lvl="0" marL="0" rtl="0" algn="l">
              <a:spcBef>
                <a:spcPts val="1600"/>
              </a:spcBef>
              <a:spcAft>
                <a:spcPts val="0"/>
              </a:spcAft>
              <a:buNone/>
            </a:pPr>
            <a:r>
              <a:t/>
            </a:r>
            <a:endParaRPr>
              <a:solidFill>
                <a:srgbClr val="FFFFFF"/>
              </a:solidFill>
              <a:latin typeface="Roboto"/>
              <a:ea typeface="Roboto"/>
              <a:cs typeface="Roboto"/>
              <a:sym typeface="Roboto"/>
            </a:endParaRPr>
          </a:p>
          <a:p>
            <a:pPr indent="0" lvl="0" marL="0" rtl="0" algn="l">
              <a:spcBef>
                <a:spcPts val="1600"/>
              </a:spcBef>
              <a:spcAft>
                <a:spcPts val="0"/>
              </a:spcAft>
              <a:buNone/>
            </a:pPr>
            <a:r>
              <a:t/>
            </a:r>
            <a:endParaRPr>
              <a:solidFill>
                <a:srgbClr val="FFFFFF"/>
              </a:solidFill>
              <a:latin typeface="Roboto"/>
              <a:ea typeface="Roboto"/>
              <a:cs typeface="Roboto"/>
              <a:sym typeface="Roboto"/>
            </a:endParaRPr>
          </a:p>
          <a:p>
            <a:pPr indent="0" lvl="0" marL="0" rtl="0" algn="l">
              <a:spcBef>
                <a:spcPts val="1600"/>
              </a:spcBef>
              <a:spcAft>
                <a:spcPts val="0"/>
              </a:spcAft>
              <a:buNone/>
            </a:pPr>
            <a:r>
              <a:t/>
            </a:r>
            <a:endParaRPr>
              <a:solidFill>
                <a:srgbClr val="FFFFFF"/>
              </a:solidFill>
              <a:latin typeface="Roboto"/>
              <a:ea typeface="Roboto"/>
              <a:cs typeface="Roboto"/>
              <a:sym typeface="Roboto"/>
            </a:endParaRPr>
          </a:p>
          <a:p>
            <a:pPr indent="-311150" lvl="0" marL="457200" rtl="0" algn="l">
              <a:spcBef>
                <a:spcPts val="1600"/>
              </a:spcBef>
              <a:spcAft>
                <a:spcPts val="0"/>
              </a:spcAft>
              <a:buClr>
                <a:srgbClr val="FFFFFF"/>
              </a:buClr>
              <a:buSzPts val="1300"/>
              <a:buFont typeface="Roboto"/>
              <a:buChar char="●"/>
            </a:pPr>
            <a:r>
              <a:rPr lang="en-GB">
                <a:solidFill>
                  <a:srgbClr val="FFFFFF"/>
                </a:solidFill>
                <a:latin typeface="Roboto"/>
                <a:ea typeface="Roboto"/>
                <a:cs typeface="Roboto"/>
                <a:sym typeface="Roboto"/>
              </a:rPr>
              <a:t>Now we consider the frequency of song played.</a:t>
            </a:r>
            <a:endParaRPr>
              <a:solidFill>
                <a:srgbClr val="FFFFFF"/>
              </a:solidFill>
              <a:latin typeface="Roboto"/>
              <a:ea typeface="Roboto"/>
              <a:cs typeface="Roboto"/>
              <a:sym typeface="Roboto"/>
            </a:endParaRPr>
          </a:p>
          <a:p>
            <a:pPr indent="0" lvl="0" marL="0" rtl="0" algn="l">
              <a:spcBef>
                <a:spcPts val="1600"/>
              </a:spcBef>
              <a:spcAft>
                <a:spcPts val="1600"/>
              </a:spcAft>
              <a:buNone/>
            </a:pPr>
            <a:r>
              <a:t/>
            </a:r>
            <a:endParaRPr>
              <a:solidFill>
                <a:srgbClr val="FFFFFF"/>
              </a:solidFill>
              <a:latin typeface="Roboto"/>
              <a:ea typeface="Roboto"/>
              <a:cs typeface="Roboto"/>
              <a:sym typeface="Roboto"/>
            </a:endParaRPr>
          </a:p>
        </p:txBody>
      </p:sp>
      <p:pic>
        <p:nvPicPr>
          <p:cNvPr id="476" name="Google Shape;476;p52"/>
          <p:cNvPicPr preferRelativeResize="0"/>
          <p:nvPr/>
        </p:nvPicPr>
        <p:blipFill>
          <a:blip r:embed="rId3">
            <a:alphaModFix/>
          </a:blip>
          <a:stretch>
            <a:fillRect/>
          </a:stretch>
        </p:blipFill>
        <p:spPr>
          <a:xfrm>
            <a:off x="2716100" y="1611225"/>
            <a:ext cx="4321825" cy="524675"/>
          </a:xfrm>
          <a:prstGeom prst="rect">
            <a:avLst/>
          </a:prstGeom>
          <a:noFill/>
          <a:ln>
            <a:noFill/>
          </a:ln>
        </p:spPr>
      </p:pic>
      <p:pic>
        <p:nvPicPr>
          <p:cNvPr id="477" name="Google Shape;477;p52"/>
          <p:cNvPicPr preferRelativeResize="0"/>
          <p:nvPr/>
        </p:nvPicPr>
        <p:blipFill>
          <a:blip r:embed="rId4">
            <a:alphaModFix/>
          </a:blip>
          <a:stretch>
            <a:fillRect/>
          </a:stretch>
        </p:blipFill>
        <p:spPr>
          <a:xfrm>
            <a:off x="1197250" y="3102200"/>
            <a:ext cx="7523100" cy="847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3"/>
          <p:cNvSpPr txBox="1"/>
          <p:nvPr>
            <p:ph idx="1" type="body"/>
          </p:nvPr>
        </p:nvSpPr>
        <p:spPr>
          <a:xfrm>
            <a:off x="1115450" y="4350275"/>
            <a:ext cx="7510800" cy="508200"/>
          </a:xfrm>
          <a:prstGeom prst="rect">
            <a:avLst/>
          </a:prstGeom>
        </p:spPr>
        <p:txBody>
          <a:bodyPr anchorCtr="0" anchor="t" bIns="91425" lIns="91425" spcFirstLastPara="1" rIns="91425" wrap="square" tIns="91425">
            <a:noAutofit/>
          </a:bodyPr>
          <a:lstStyle/>
          <a:p>
            <a:pPr indent="-311150" lvl="0" marL="457200" rtl="0" algn="ctr">
              <a:spcBef>
                <a:spcPts val="0"/>
              </a:spcBef>
              <a:spcAft>
                <a:spcPts val="0"/>
              </a:spcAft>
              <a:buSzPts val="1300"/>
              <a:buChar char="●"/>
            </a:pPr>
            <a:r>
              <a:rPr lang="en-GB"/>
              <a:t>The above plot </a:t>
            </a:r>
            <a:r>
              <a:rPr lang="en-GB"/>
              <a:t>depicts the frequency count of songs listened .</a:t>
            </a:r>
            <a:endParaRPr/>
          </a:p>
        </p:txBody>
      </p:sp>
      <p:pic>
        <p:nvPicPr>
          <p:cNvPr id="483" name="Google Shape;483;p53"/>
          <p:cNvPicPr preferRelativeResize="0"/>
          <p:nvPr/>
        </p:nvPicPr>
        <p:blipFill>
          <a:blip r:embed="rId3">
            <a:alphaModFix/>
          </a:blip>
          <a:stretch>
            <a:fillRect/>
          </a:stretch>
        </p:blipFill>
        <p:spPr>
          <a:xfrm>
            <a:off x="1115450" y="304800"/>
            <a:ext cx="7758624" cy="38154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4"/>
          <p:cNvSpPr txBox="1"/>
          <p:nvPr>
            <p:ph idx="1" type="body"/>
          </p:nvPr>
        </p:nvSpPr>
        <p:spPr>
          <a:xfrm>
            <a:off x="1090675" y="545325"/>
            <a:ext cx="7548000" cy="4069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a:latin typeface="Roboto"/>
                <a:ea typeface="Roboto"/>
                <a:cs typeface="Roboto"/>
                <a:sym typeface="Roboto"/>
              </a:rPr>
              <a:t>we are going to use a fun package called surprise. Surprise is an easy-to-use Python library specially designed for recommender systems.</a:t>
            </a:r>
            <a:endParaRPr>
              <a:latin typeface="Roboto"/>
              <a:ea typeface="Roboto"/>
              <a:cs typeface="Roboto"/>
              <a:sym typeface="Roboto"/>
            </a:endParaRPr>
          </a:p>
          <a:p>
            <a:pPr indent="0" lvl="0" marL="0" rtl="0" algn="l">
              <a:spcBef>
                <a:spcPts val="600"/>
              </a:spcBef>
              <a:spcAft>
                <a:spcPts val="0"/>
              </a:spcAft>
              <a:buNone/>
            </a:pPr>
            <a:r>
              <a:rPr lang="en-GB">
                <a:latin typeface="Roboto"/>
                <a:ea typeface="Roboto"/>
                <a:cs typeface="Roboto"/>
                <a:sym typeface="Roboto"/>
              </a:rPr>
              <a:t>To load a dataset from our DataFrame, we will use the load_from_df() method.</a:t>
            </a:r>
            <a:endParaRPr>
              <a:latin typeface="Roboto"/>
              <a:ea typeface="Roboto"/>
              <a:cs typeface="Roboto"/>
              <a:sym typeface="Roboto"/>
            </a:endParaRPr>
          </a:p>
          <a:p>
            <a:pPr indent="0" lvl="0" marL="0" rtl="0" algn="l">
              <a:spcBef>
                <a:spcPts val="600"/>
              </a:spcBef>
              <a:spcAft>
                <a:spcPts val="0"/>
              </a:spcAft>
              <a:buNone/>
            </a:pPr>
            <a:r>
              <a:rPr lang="en-GB">
                <a:latin typeface="Roboto"/>
                <a:ea typeface="Roboto"/>
                <a:cs typeface="Roboto"/>
                <a:sym typeface="Roboto"/>
              </a:rPr>
              <a:t>We will need to pass the following parameters:</a:t>
            </a:r>
            <a:endParaRPr>
              <a:latin typeface="Roboto"/>
              <a:ea typeface="Roboto"/>
              <a:cs typeface="Roboto"/>
              <a:sym typeface="Roboto"/>
            </a:endParaRPr>
          </a:p>
          <a:p>
            <a:pPr indent="0" lvl="0" marL="0" rtl="0" algn="l">
              <a:spcBef>
                <a:spcPts val="600"/>
              </a:spcBef>
              <a:spcAft>
                <a:spcPts val="0"/>
              </a:spcAft>
              <a:buNone/>
            </a:pPr>
            <a:r>
              <a:rPr lang="en-GB">
                <a:latin typeface="Roboto"/>
                <a:ea typeface="Roboto"/>
                <a:cs typeface="Roboto"/>
                <a:sym typeface="Roboto"/>
              </a:rPr>
              <a:t>df: The dataframe containing the ratings. It must have three columns, corresponding to the user ids, the song ids, and the ratings. reader (Reader): A reader to read the file. Only the rating_scale field needs to be specified.</a:t>
            </a:r>
            <a:endParaRPr>
              <a:latin typeface="Roboto"/>
              <a:ea typeface="Roboto"/>
              <a:cs typeface="Roboto"/>
              <a:sym typeface="Roboto"/>
            </a:endParaRPr>
          </a:p>
          <a:p>
            <a:pPr indent="0" lvl="0" marL="0" rtl="0" algn="l">
              <a:spcBef>
                <a:spcPts val="500"/>
              </a:spcBef>
              <a:spcAft>
                <a:spcPts val="1600"/>
              </a:spcAft>
              <a:buNone/>
            </a:pPr>
            <a:r>
              <a:t/>
            </a:r>
            <a:endParaRPr/>
          </a:p>
        </p:txBody>
      </p:sp>
      <p:pic>
        <p:nvPicPr>
          <p:cNvPr id="489" name="Google Shape;489;p54"/>
          <p:cNvPicPr preferRelativeResize="0"/>
          <p:nvPr/>
        </p:nvPicPr>
        <p:blipFill>
          <a:blip r:embed="rId3">
            <a:alphaModFix/>
          </a:blip>
          <a:stretch>
            <a:fillRect/>
          </a:stretch>
        </p:blipFill>
        <p:spPr>
          <a:xfrm>
            <a:off x="1276575" y="2995817"/>
            <a:ext cx="6581199" cy="107135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5"/>
          <p:cNvSpPr txBox="1"/>
          <p:nvPr>
            <p:ph idx="1" type="body"/>
          </p:nvPr>
        </p:nvSpPr>
        <p:spPr>
          <a:xfrm>
            <a:off x="1152650" y="582525"/>
            <a:ext cx="7510800" cy="4176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GB">
                <a:latin typeface="Roboto"/>
                <a:ea typeface="Roboto"/>
                <a:cs typeface="Roboto"/>
                <a:sym typeface="Roboto"/>
              </a:rPr>
              <a:t>We'll use the built-in function for SVD. First, a set of parameters is going to be defined to search for the best parameters for the model.</a:t>
            </a:r>
            <a:endParaRPr>
              <a:latin typeface="Roboto"/>
              <a:ea typeface="Roboto"/>
              <a:cs typeface="Roboto"/>
              <a:sym typeface="Roboto"/>
            </a:endParaRPr>
          </a:p>
          <a:p>
            <a:pPr indent="0" lvl="0" marL="0" rtl="0" algn="l">
              <a:spcBef>
                <a:spcPts val="600"/>
              </a:spcBef>
              <a:spcAft>
                <a:spcPts val="0"/>
              </a:spcAft>
              <a:buNone/>
            </a:pPr>
            <a:r>
              <a:rPr lang="en-GB">
                <a:latin typeface="Roboto"/>
                <a:ea typeface="Roboto"/>
                <a:cs typeface="Roboto"/>
                <a:sym typeface="Roboto"/>
              </a:rPr>
              <a:t>The GridSearchCV class will compute accuracy metrics for the SVD algorithm on the combinations of parameters selected, over a cross-validation procedure. This is useful for finding the best set of parameters for a prediction algorithm.</a:t>
            </a:r>
            <a:endParaRPr>
              <a:latin typeface="Roboto"/>
              <a:ea typeface="Roboto"/>
              <a:cs typeface="Roboto"/>
              <a:sym typeface="Roboto"/>
            </a:endParaRPr>
          </a:p>
          <a:p>
            <a:pPr indent="0" lvl="0" marL="0" rtl="0" algn="l">
              <a:spcBef>
                <a:spcPts val="600"/>
              </a:spcBef>
              <a:spcAft>
                <a:spcPts val="0"/>
              </a:spcAft>
              <a:buNone/>
            </a:pPr>
            <a:r>
              <a:t/>
            </a:r>
            <a:endParaRPr>
              <a:latin typeface="Roboto"/>
              <a:ea typeface="Roboto"/>
              <a:cs typeface="Roboto"/>
              <a:sym typeface="Roboto"/>
            </a:endParaRPr>
          </a:p>
          <a:p>
            <a:pPr indent="0" lvl="0" marL="0" rtl="0" algn="l">
              <a:spcBef>
                <a:spcPts val="600"/>
              </a:spcBef>
              <a:spcAft>
                <a:spcPts val="0"/>
              </a:spcAft>
              <a:buNone/>
            </a:pPr>
            <a:r>
              <a:t/>
            </a:r>
            <a:endParaRPr>
              <a:latin typeface="Roboto"/>
              <a:ea typeface="Roboto"/>
              <a:cs typeface="Roboto"/>
              <a:sym typeface="Roboto"/>
            </a:endParaRPr>
          </a:p>
          <a:p>
            <a:pPr indent="0" lvl="0" marL="0" rtl="0" algn="l">
              <a:spcBef>
                <a:spcPts val="600"/>
              </a:spcBef>
              <a:spcAft>
                <a:spcPts val="0"/>
              </a:spcAft>
              <a:buNone/>
            </a:pPr>
            <a:r>
              <a:t/>
            </a:r>
            <a:endParaRPr>
              <a:latin typeface="Roboto"/>
              <a:ea typeface="Roboto"/>
              <a:cs typeface="Roboto"/>
              <a:sym typeface="Roboto"/>
            </a:endParaRPr>
          </a:p>
          <a:p>
            <a:pPr indent="-330200" lvl="0" marL="457200" rtl="0" algn="l">
              <a:lnSpc>
                <a:spcPct val="135714"/>
              </a:lnSpc>
              <a:spcBef>
                <a:spcPts val="500"/>
              </a:spcBef>
              <a:spcAft>
                <a:spcPts val="0"/>
              </a:spcAft>
              <a:buSzPts val="1600"/>
              <a:buFont typeface="Roboto"/>
              <a:buChar char="●"/>
            </a:pPr>
            <a:r>
              <a:rPr lang="en-GB" sz="1350">
                <a:latin typeface="Roboto"/>
                <a:ea typeface="Roboto"/>
                <a:cs typeface="Roboto"/>
                <a:sym typeface="Roboto"/>
              </a:rPr>
              <a:t>finding the best parameters for the model</a:t>
            </a:r>
            <a:endParaRPr sz="1350">
              <a:latin typeface="Roboto"/>
              <a:ea typeface="Roboto"/>
              <a:cs typeface="Roboto"/>
              <a:sym typeface="Roboto"/>
            </a:endParaRPr>
          </a:p>
          <a:p>
            <a:pPr indent="0" lvl="0" marL="0" rtl="0" algn="l">
              <a:spcBef>
                <a:spcPts val="600"/>
              </a:spcBef>
              <a:spcAft>
                <a:spcPts val="0"/>
              </a:spcAft>
              <a:buNone/>
            </a:pPr>
            <a:r>
              <a:t/>
            </a:r>
            <a:endParaRPr>
              <a:latin typeface="Roboto"/>
              <a:ea typeface="Roboto"/>
              <a:cs typeface="Roboto"/>
              <a:sym typeface="Roboto"/>
            </a:endParaRPr>
          </a:p>
          <a:p>
            <a:pPr indent="0" lvl="0" marL="0" rtl="0" algn="l">
              <a:spcBef>
                <a:spcPts val="500"/>
              </a:spcBef>
              <a:spcAft>
                <a:spcPts val="1600"/>
              </a:spcAft>
              <a:buNone/>
            </a:pPr>
            <a:r>
              <a:t/>
            </a:r>
            <a:endParaRPr/>
          </a:p>
        </p:txBody>
      </p:sp>
      <p:pic>
        <p:nvPicPr>
          <p:cNvPr id="495" name="Google Shape;495;p55"/>
          <p:cNvPicPr preferRelativeResize="0"/>
          <p:nvPr/>
        </p:nvPicPr>
        <p:blipFill>
          <a:blip r:embed="rId3">
            <a:alphaModFix/>
          </a:blip>
          <a:stretch>
            <a:fillRect/>
          </a:stretch>
        </p:blipFill>
        <p:spPr>
          <a:xfrm>
            <a:off x="1081550" y="2124075"/>
            <a:ext cx="7581900" cy="726550"/>
          </a:xfrm>
          <a:prstGeom prst="rect">
            <a:avLst/>
          </a:prstGeom>
          <a:noFill/>
          <a:ln>
            <a:noFill/>
          </a:ln>
        </p:spPr>
      </p:pic>
      <p:pic>
        <p:nvPicPr>
          <p:cNvPr id="496" name="Google Shape;496;p55"/>
          <p:cNvPicPr preferRelativeResize="0"/>
          <p:nvPr/>
        </p:nvPicPr>
        <p:blipFill>
          <a:blip r:embed="rId4">
            <a:alphaModFix/>
          </a:blip>
          <a:stretch>
            <a:fillRect/>
          </a:stretch>
        </p:blipFill>
        <p:spPr>
          <a:xfrm>
            <a:off x="1571625" y="3225888"/>
            <a:ext cx="6000750" cy="1533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Approaches in</a:t>
            </a:r>
            <a:r>
              <a:rPr lang="en-GB"/>
              <a:t> Recommender System</a:t>
            </a:r>
            <a:endParaRPr/>
          </a:p>
        </p:txBody>
      </p:sp>
      <p:sp>
        <p:nvSpPr>
          <p:cNvPr id="253" name="Google Shape;253;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4" name="Google Shape;254;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Montserrat"/>
                <a:ea typeface="Montserrat"/>
                <a:cs typeface="Montserrat"/>
                <a:sym typeface="Montserrat"/>
              </a:rPr>
              <a:t>Collaborative Filtering</a:t>
            </a:r>
            <a:endParaRPr sz="1700">
              <a:latin typeface="Montserrat"/>
              <a:ea typeface="Montserrat"/>
              <a:cs typeface="Montserrat"/>
              <a:sym typeface="Montserrat"/>
            </a:endParaRPr>
          </a:p>
          <a:p>
            <a:pPr indent="0" lvl="0" marL="0" rtl="0" algn="l">
              <a:spcBef>
                <a:spcPts val="1400"/>
              </a:spcBef>
              <a:spcAft>
                <a:spcPts val="1600"/>
              </a:spcAft>
              <a:buNone/>
            </a:pPr>
            <a:r>
              <a:t/>
            </a:r>
            <a:endParaRPr sz="1700">
              <a:latin typeface="Montserrat"/>
              <a:ea typeface="Montserrat"/>
              <a:cs typeface="Montserrat"/>
              <a:sym typeface="Montserrat"/>
            </a:endParaRPr>
          </a:p>
        </p:txBody>
      </p:sp>
      <p:sp>
        <p:nvSpPr>
          <p:cNvPr id="255" name="Google Shape;255;p20"/>
          <p:cNvSpPr txBox="1"/>
          <p:nvPr/>
        </p:nvSpPr>
        <p:spPr>
          <a:xfrm>
            <a:off x="1297500" y="265850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Montserrat"/>
                <a:ea typeface="Montserrat"/>
                <a:cs typeface="Montserrat"/>
                <a:sym typeface="Montserrat"/>
              </a:rPr>
              <a:t>Content Based Recommender Systems</a:t>
            </a:r>
            <a:endParaRPr sz="1700">
              <a:latin typeface="Montserrat"/>
              <a:ea typeface="Montserrat"/>
              <a:cs typeface="Montserrat"/>
              <a:sym typeface="Montserrat"/>
            </a:endParaRPr>
          </a:p>
          <a:p>
            <a:pPr indent="0" lvl="0" marL="0" rtl="0" algn="l">
              <a:spcBef>
                <a:spcPts val="1400"/>
              </a:spcBef>
              <a:spcAft>
                <a:spcPts val="1600"/>
              </a:spcAft>
              <a:buNone/>
            </a:pPr>
            <a:r>
              <a:t/>
            </a:r>
            <a:endParaRPr sz="1700">
              <a:latin typeface="Montserrat"/>
              <a:ea typeface="Montserrat"/>
              <a:cs typeface="Montserrat"/>
              <a:sym typeface="Montserrat"/>
            </a:endParaRPr>
          </a:p>
        </p:txBody>
      </p:sp>
      <p:sp>
        <p:nvSpPr>
          <p:cNvPr id="257" name="Google Shape;257;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3.)</a:t>
            </a:r>
            <a:endParaRPr sz="2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FFFFFF"/>
              </a:solidFill>
              <a:latin typeface="Montserrat"/>
              <a:ea typeface="Montserrat"/>
              <a:cs typeface="Montserrat"/>
              <a:sym typeface="Montserrat"/>
            </a:endParaRPr>
          </a:p>
        </p:txBody>
      </p:sp>
      <p:sp>
        <p:nvSpPr>
          <p:cNvPr id="258" name="Google Shape;258;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Montserrat"/>
                <a:ea typeface="Montserrat"/>
                <a:cs typeface="Montserrat"/>
                <a:sym typeface="Montserrat"/>
              </a:rPr>
              <a:t>Knowledge-Based</a:t>
            </a:r>
            <a:endParaRPr sz="1700">
              <a:latin typeface="Montserrat"/>
              <a:ea typeface="Montserrat"/>
              <a:cs typeface="Montserrat"/>
              <a:sym typeface="Montserrat"/>
            </a:endParaRPr>
          </a:p>
          <a:p>
            <a:pPr indent="0" lvl="0" marL="0" rtl="0" algn="l">
              <a:spcBef>
                <a:spcPts val="1400"/>
              </a:spcBef>
              <a:spcAft>
                <a:spcPts val="1600"/>
              </a:spcAft>
              <a:buNone/>
            </a:pPr>
            <a:r>
              <a:t/>
            </a:r>
            <a:endParaRPr sz="1700">
              <a:latin typeface="Montserrat"/>
              <a:ea typeface="Montserrat"/>
              <a:cs typeface="Montserrat"/>
              <a:sym typeface="Montserrat"/>
            </a:endParaRPr>
          </a:p>
        </p:txBody>
      </p:sp>
      <p:sp>
        <p:nvSpPr>
          <p:cNvPr id="259" name="Google Shape;259;p20"/>
          <p:cNvSpPr txBox="1"/>
          <p:nvPr/>
        </p:nvSpPr>
        <p:spPr>
          <a:xfrm>
            <a:off x="1297500" y="43346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4.)</a:t>
            </a:r>
            <a:endParaRPr sz="2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2400">
              <a:solidFill>
                <a:srgbClr val="FFFFFF"/>
              </a:solidFill>
              <a:latin typeface="Montserrat"/>
              <a:ea typeface="Montserrat"/>
              <a:cs typeface="Montserrat"/>
              <a:sym typeface="Montserrat"/>
            </a:endParaRPr>
          </a:p>
        </p:txBody>
      </p:sp>
      <p:sp>
        <p:nvSpPr>
          <p:cNvPr id="260" name="Google Shape;260;p20"/>
          <p:cNvSpPr txBox="1"/>
          <p:nvPr>
            <p:ph idx="1" type="body"/>
          </p:nvPr>
        </p:nvSpPr>
        <p:spPr>
          <a:xfrm>
            <a:off x="2030400" y="43821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Montserrat"/>
                <a:ea typeface="Montserrat"/>
                <a:cs typeface="Montserrat"/>
                <a:sym typeface="Montserrat"/>
              </a:rPr>
              <a:t>Demographic Recommender Systems</a:t>
            </a:r>
            <a:endParaRPr sz="1700">
              <a:latin typeface="Montserrat"/>
              <a:ea typeface="Montserrat"/>
              <a:cs typeface="Montserrat"/>
              <a:sym typeface="Montserrat"/>
            </a:endParaRPr>
          </a:p>
          <a:p>
            <a:pPr indent="0" lvl="0" marL="0" rtl="0" algn="l">
              <a:spcBef>
                <a:spcPts val="1000"/>
              </a:spcBef>
              <a:spcAft>
                <a:spcPts val="0"/>
              </a:spcAft>
              <a:buNone/>
            </a:pPr>
            <a:r>
              <a:t/>
            </a:r>
            <a:endParaRPr sz="1700">
              <a:latin typeface="Montserrat"/>
              <a:ea typeface="Montserrat"/>
              <a:cs typeface="Montserrat"/>
              <a:sym typeface="Montserrat"/>
            </a:endParaRPr>
          </a:p>
          <a:p>
            <a:pPr indent="0" lvl="0" marL="0" rtl="0" algn="l">
              <a:spcBef>
                <a:spcPts val="1400"/>
              </a:spcBef>
              <a:spcAft>
                <a:spcPts val="1600"/>
              </a:spcAft>
              <a:buNone/>
            </a:pPr>
            <a:r>
              <a:t/>
            </a:r>
            <a:endParaRPr sz="17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6"/>
          <p:cNvSpPr txBox="1"/>
          <p:nvPr>
            <p:ph idx="1" type="body"/>
          </p:nvPr>
        </p:nvSpPr>
        <p:spPr>
          <a:xfrm>
            <a:off x="1140250" y="545325"/>
            <a:ext cx="7485900" cy="4288200"/>
          </a:xfrm>
          <a:prstGeom prst="rect">
            <a:avLst/>
          </a:prstGeom>
        </p:spPr>
        <p:txBody>
          <a:bodyPr anchorCtr="0" anchor="t" bIns="91425" lIns="91425" spcFirstLastPara="1" rIns="91425" wrap="square" tIns="91425">
            <a:noAutofit/>
          </a:bodyPr>
          <a:lstStyle/>
          <a:p>
            <a:pPr indent="-330200" lvl="0" marL="457200" rtl="0" algn="l">
              <a:lnSpc>
                <a:spcPct val="135714"/>
              </a:lnSpc>
              <a:spcBef>
                <a:spcPts val="0"/>
              </a:spcBef>
              <a:spcAft>
                <a:spcPts val="0"/>
              </a:spcAft>
              <a:buSzPts val="1600"/>
              <a:buFont typeface="Roboto"/>
              <a:buChar char="●"/>
            </a:pPr>
            <a:r>
              <a:rPr lang="en-GB" sz="1350">
                <a:latin typeface="Roboto"/>
                <a:ea typeface="Roboto"/>
                <a:cs typeface="Roboto"/>
                <a:sym typeface="Roboto"/>
              </a:rPr>
              <a:t>Perform the cross validation</a:t>
            </a:r>
            <a:endParaRPr sz="1350">
              <a:latin typeface="Roboto"/>
              <a:ea typeface="Roboto"/>
              <a:cs typeface="Roboto"/>
              <a:sym typeface="Roboto"/>
            </a:endParaRPr>
          </a:p>
          <a:p>
            <a:pPr indent="0" lvl="0" marL="0" rtl="0" algn="l">
              <a:lnSpc>
                <a:spcPct val="135714"/>
              </a:lnSpc>
              <a:spcBef>
                <a:spcPts val="0"/>
              </a:spcBef>
              <a:spcAft>
                <a:spcPts val="0"/>
              </a:spcAft>
              <a:buNone/>
            </a:pPr>
            <a:r>
              <a:t/>
            </a:r>
            <a:endParaRPr sz="1350">
              <a:latin typeface="Roboto"/>
              <a:ea typeface="Roboto"/>
              <a:cs typeface="Roboto"/>
              <a:sym typeface="Roboto"/>
            </a:endParaRPr>
          </a:p>
          <a:p>
            <a:pPr indent="0" lvl="0" marL="0" rtl="0" algn="l">
              <a:lnSpc>
                <a:spcPct val="135714"/>
              </a:lnSpc>
              <a:spcBef>
                <a:spcPts val="0"/>
              </a:spcBef>
              <a:spcAft>
                <a:spcPts val="0"/>
              </a:spcAft>
              <a:buNone/>
            </a:pPr>
            <a:r>
              <a:t/>
            </a:r>
            <a:endParaRPr sz="1350">
              <a:latin typeface="Roboto"/>
              <a:ea typeface="Roboto"/>
              <a:cs typeface="Roboto"/>
              <a:sym typeface="Roboto"/>
            </a:endParaRPr>
          </a:p>
          <a:p>
            <a:pPr indent="-320675" lvl="0" marL="457200" rtl="0" algn="l">
              <a:lnSpc>
                <a:spcPct val="135714"/>
              </a:lnSpc>
              <a:spcBef>
                <a:spcPts val="0"/>
              </a:spcBef>
              <a:spcAft>
                <a:spcPts val="0"/>
              </a:spcAft>
              <a:buClr>
                <a:srgbClr val="FFFFFE"/>
              </a:buClr>
              <a:buSzPts val="1450"/>
              <a:buFont typeface="Roboto"/>
              <a:buChar char="●"/>
            </a:pPr>
            <a:r>
              <a:rPr lang="en-GB">
                <a:solidFill>
                  <a:srgbClr val="FFFFFE"/>
                </a:solidFill>
                <a:latin typeface="Roboto"/>
                <a:ea typeface="Roboto"/>
                <a:cs typeface="Roboto"/>
                <a:sym typeface="Roboto"/>
              </a:rPr>
              <a:t>After finding the best parameters for the model, we create our final model, train it and find the error for the test set.</a:t>
            </a:r>
            <a:endParaRPr sz="1450">
              <a:solidFill>
                <a:srgbClr val="FFFFFE"/>
              </a:solidFill>
              <a:latin typeface="Roboto"/>
              <a:ea typeface="Roboto"/>
              <a:cs typeface="Roboto"/>
              <a:sym typeface="Roboto"/>
            </a:endParaRPr>
          </a:p>
          <a:p>
            <a:pPr indent="0" lvl="0" marL="457200" rtl="0" algn="l">
              <a:spcBef>
                <a:spcPts val="0"/>
              </a:spcBef>
              <a:spcAft>
                <a:spcPts val="1600"/>
              </a:spcAft>
              <a:buNone/>
            </a:pPr>
            <a:r>
              <a:t/>
            </a:r>
            <a:endParaRPr/>
          </a:p>
        </p:txBody>
      </p:sp>
      <p:pic>
        <p:nvPicPr>
          <p:cNvPr id="502" name="Google Shape;502;p56"/>
          <p:cNvPicPr preferRelativeResize="0"/>
          <p:nvPr/>
        </p:nvPicPr>
        <p:blipFill>
          <a:blip r:embed="rId3">
            <a:alphaModFix/>
          </a:blip>
          <a:stretch>
            <a:fillRect/>
          </a:stretch>
        </p:blipFill>
        <p:spPr>
          <a:xfrm>
            <a:off x="1763625" y="1081950"/>
            <a:ext cx="5286375" cy="228600"/>
          </a:xfrm>
          <a:prstGeom prst="rect">
            <a:avLst/>
          </a:prstGeom>
          <a:noFill/>
          <a:ln>
            <a:noFill/>
          </a:ln>
        </p:spPr>
      </p:pic>
      <p:pic>
        <p:nvPicPr>
          <p:cNvPr id="503" name="Google Shape;503;p56"/>
          <p:cNvPicPr preferRelativeResize="0"/>
          <p:nvPr/>
        </p:nvPicPr>
        <p:blipFill>
          <a:blip r:embed="rId4">
            <a:alphaModFix/>
          </a:blip>
          <a:stretch>
            <a:fillRect/>
          </a:stretch>
        </p:blipFill>
        <p:spPr>
          <a:xfrm>
            <a:off x="1763625" y="2428175"/>
            <a:ext cx="5772150" cy="857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7"/>
          <p:cNvSpPr txBox="1"/>
          <p:nvPr>
            <p:ph idx="1" type="body"/>
          </p:nvPr>
        </p:nvSpPr>
        <p:spPr>
          <a:xfrm>
            <a:off x="1189825" y="656875"/>
            <a:ext cx="7307700" cy="39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700" u="sng"/>
              <a:t>Further Improvements :</a:t>
            </a:r>
            <a:endParaRPr b="1" sz="1700" u="sng"/>
          </a:p>
          <a:p>
            <a:pPr indent="0" lvl="0" marL="0" rtl="0" algn="l">
              <a:spcBef>
                <a:spcPts val="1600"/>
              </a:spcBef>
              <a:spcAft>
                <a:spcPts val="1600"/>
              </a:spcAft>
              <a:buNone/>
            </a:pPr>
            <a:r>
              <a:rPr lang="en-GB" sz="1600"/>
              <a:t>There are many songs that are played (listened) only once, We can further improve this model by adding some threshold where rating 1 starts from the song which is played at least 15-16 times.</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Content Based </a:t>
            </a:r>
            <a:endParaRPr b="1" u="sng"/>
          </a:p>
        </p:txBody>
      </p:sp>
      <p:sp>
        <p:nvSpPr>
          <p:cNvPr id="514" name="Google Shape;514;p58"/>
          <p:cNvSpPr txBox="1"/>
          <p:nvPr>
            <p:ph idx="1" type="body"/>
          </p:nvPr>
        </p:nvSpPr>
        <p:spPr>
          <a:xfrm>
            <a:off x="1297500" y="1177425"/>
            <a:ext cx="7038900" cy="3668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sz="1600">
                <a:latin typeface="Georgia"/>
                <a:ea typeface="Georgia"/>
                <a:cs typeface="Georgia"/>
                <a:sym typeface="Georgia"/>
              </a:rPr>
              <a:t>In this recommender system the content of the songs is used to find its similarity with other songs. Then the songs that are most likely to be similar are recommended.</a:t>
            </a:r>
            <a:endParaRPr sz="1600">
              <a:latin typeface="Georgia"/>
              <a:ea typeface="Georgia"/>
              <a:cs typeface="Georgia"/>
              <a:sym typeface="Georgia"/>
            </a:endParaRPr>
          </a:p>
          <a:p>
            <a:pPr indent="0" lvl="0" marL="0" rtl="0" algn="l">
              <a:spcBef>
                <a:spcPts val="1600"/>
              </a:spcBef>
              <a:spcAft>
                <a:spcPts val="0"/>
              </a:spcAft>
              <a:buNone/>
            </a:pPr>
            <a:r>
              <a:rPr b="1" lang="en-GB" sz="1600" u="sng">
                <a:latin typeface="Georgia"/>
                <a:ea typeface="Georgia"/>
                <a:cs typeface="Georgia"/>
                <a:sym typeface="Georgia"/>
              </a:rPr>
              <a:t>Implementation:</a:t>
            </a:r>
            <a:endParaRPr b="1" sz="1600" u="sng">
              <a:latin typeface="Georgia"/>
              <a:ea typeface="Georgia"/>
              <a:cs typeface="Georgia"/>
              <a:sym typeface="Georgia"/>
            </a:endParaRPr>
          </a:p>
          <a:p>
            <a:pPr indent="0" lvl="0" marL="0" rtl="0" algn="l">
              <a:spcBef>
                <a:spcPts val="1600"/>
              </a:spcBef>
              <a:spcAft>
                <a:spcPts val="0"/>
              </a:spcAft>
              <a:buNone/>
            </a:pPr>
            <a:r>
              <a:rPr lang="en-GB" sz="1400">
                <a:latin typeface="Georgia"/>
                <a:ea typeface="Georgia"/>
                <a:cs typeface="Georgia"/>
                <a:sym typeface="Georgia"/>
              </a:rPr>
              <a:t>Importing important Libraries and modules</a:t>
            </a:r>
            <a:endParaRPr sz="1400">
              <a:latin typeface="Georgia"/>
              <a:ea typeface="Georgia"/>
              <a:cs typeface="Georgia"/>
              <a:sym typeface="Georgia"/>
            </a:endParaRPr>
          </a:p>
          <a:p>
            <a:pPr indent="0" lvl="0" marL="0" rtl="0" algn="l">
              <a:spcBef>
                <a:spcPts val="1600"/>
              </a:spcBef>
              <a:spcAft>
                <a:spcPts val="1600"/>
              </a:spcAft>
              <a:buNone/>
            </a:pPr>
            <a:r>
              <a:t/>
            </a:r>
            <a:endParaRPr sz="1400">
              <a:latin typeface="Georgia"/>
              <a:ea typeface="Georgia"/>
              <a:cs typeface="Georgia"/>
              <a:sym typeface="Georgia"/>
            </a:endParaRPr>
          </a:p>
        </p:txBody>
      </p:sp>
      <p:pic>
        <p:nvPicPr>
          <p:cNvPr id="515" name="Google Shape;515;p58"/>
          <p:cNvPicPr preferRelativeResize="0"/>
          <p:nvPr/>
        </p:nvPicPr>
        <p:blipFill>
          <a:blip r:embed="rId3">
            <a:alphaModFix/>
          </a:blip>
          <a:stretch>
            <a:fillRect/>
          </a:stretch>
        </p:blipFill>
        <p:spPr>
          <a:xfrm>
            <a:off x="1490988" y="3152838"/>
            <a:ext cx="2790825" cy="1019175"/>
          </a:xfrm>
          <a:prstGeom prst="rect">
            <a:avLst/>
          </a:prstGeom>
          <a:noFill/>
          <a:ln>
            <a:noFill/>
          </a:ln>
        </p:spPr>
      </p:pic>
      <p:pic>
        <p:nvPicPr>
          <p:cNvPr id="516" name="Google Shape;516;p58"/>
          <p:cNvPicPr preferRelativeResize="0"/>
          <p:nvPr/>
        </p:nvPicPr>
        <p:blipFill>
          <a:blip r:embed="rId4">
            <a:alphaModFix/>
          </a:blip>
          <a:stretch>
            <a:fillRect/>
          </a:stretch>
        </p:blipFill>
        <p:spPr>
          <a:xfrm>
            <a:off x="1491000" y="4333575"/>
            <a:ext cx="4619625" cy="285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9"/>
          <p:cNvSpPr txBox="1"/>
          <p:nvPr>
            <p:ph idx="1" type="body"/>
          </p:nvPr>
        </p:nvSpPr>
        <p:spPr>
          <a:xfrm>
            <a:off x="1127850" y="607300"/>
            <a:ext cx="74241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Roboto"/>
                <a:ea typeface="Roboto"/>
                <a:cs typeface="Roboto"/>
                <a:sym typeface="Roboto"/>
              </a:rPr>
              <a:t>What is TF-IDF?</a:t>
            </a:r>
            <a:endParaRPr b="1" sz="1200">
              <a:latin typeface="Roboto"/>
              <a:ea typeface="Roboto"/>
              <a:cs typeface="Roboto"/>
              <a:sym typeface="Roboto"/>
            </a:endParaRPr>
          </a:p>
          <a:p>
            <a:pPr indent="-304800" lvl="0" marL="457200" rtl="0" algn="l">
              <a:spcBef>
                <a:spcPts val="1600"/>
              </a:spcBef>
              <a:spcAft>
                <a:spcPts val="0"/>
              </a:spcAft>
              <a:buSzPts val="1200"/>
              <a:buFont typeface="Roboto"/>
              <a:buChar char="●"/>
            </a:pPr>
            <a:r>
              <a:rPr lang="en-GB" sz="1200">
                <a:latin typeface="Roboto"/>
                <a:ea typeface="Roboto"/>
                <a:cs typeface="Roboto"/>
                <a:sym typeface="Roboto"/>
              </a:rPr>
              <a:t>The full form is term frequency and inverse document frequency. we multiply the TF and IDF to convert out sentence to vector.</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GB" sz="1200">
                <a:latin typeface="Roboto"/>
                <a:ea typeface="Roboto"/>
                <a:cs typeface="Roboto"/>
                <a:sym typeface="Roboto"/>
              </a:rPr>
              <a:t>TF=No. of repetition of words in sentence/ No. of words in sentence</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GB" sz="1200">
                <a:latin typeface="Roboto"/>
                <a:ea typeface="Roboto"/>
                <a:cs typeface="Roboto"/>
                <a:sym typeface="Roboto"/>
              </a:rPr>
              <a:t>From this formula it calculates the term frequency.</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GB" sz="1200">
                <a:latin typeface="Roboto"/>
                <a:ea typeface="Roboto"/>
                <a:cs typeface="Roboto"/>
                <a:sym typeface="Roboto"/>
              </a:rPr>
              <a:t>IDF= log(NO. of sentences/No.of sentences containing the words)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GB" sz="1200">
                <a:latin typeface="Roboto"/>
                <a:ea typeface="Roboto"/>
                <a:cs typeface="Roboto"/>
                <a:sym typeface="Roboto"/>
              </a:rPr>
              <a:t>After getting the both values we multiply the TF and IDF.After multiplying we will get the frequency of words with respect to importance of words. Here we get different values for each word.</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0" lvl="0" marL="0" rtl="0" algn="l">
              <a:spcBef>
                <a:spcPts val="1600"/>
              </a:spcBef>
              <a:spcAft>
                <a:spcPts val="1600"/>
              </a:spcAft>
              <a:buNone/>
            </a:pPr>
            <a:r>
              <a:rPr lang="en-GB" sz="1200">
                <a:latin typeface="Roboto"/>
                <a:ea typeface="Roboto"/>
                <a:cs typeface="Roboto"/>
                <a:sym typeface="Roboto"/>
              </a:rPr>
              <a:t>we have removed the duplicate releases, to make sure our recommendations to be unique and different releases.</a:t>
            </a:r>
            <a:endParaRPr sz="1200">
              <a:latin typeface="Roboto"/>
              <a:ea typeface="Roboto"/>
              <a:cs typeface="Roboto"/>
              <a:sym typeface="Roboto"/>
            </a:endParaRPr>
          </a:p>
        </p:txBody>
      </p:sp>
      <p:pic>
        <p:nvPicPr>
          <p:cNvPr id="522" name="Google Shape;522;p59"/>
          <p:cNvPicPr preferRelativeResize="0"/>
          <p:nvPr/>
        </p:nvPicPr>
        <p:blipFill>
          <a:blip r:embed="rId3">
            <a:alphaModFix/>
          </a:blip>
          <a:stretch>
            <a:fillRect/>
          </a:stretch>
        </p:blipFill>
        <p:spPr>
          <a:xfrm>
            <a:off x="583025" y="2850300"/>
            <a:ext cx="8227000" cy="388675"/>
          </a:xfrm>
          <a:prstGeom prst="rect">
            <a:avLst/>
          </a:prstGeom>
          <a:noFill/>
          <a:ln>
            <a:noFill/>
          </a:ln>
        </p:spPr>
      </p:pic>
      <p:pic>
        <p:nvPicPr>
          <p:cNvPr id="523" name="Google Shape;523;p59"/>
          <p:cNvPicPr preferRelativeResize="0"/>
          <p:nvPr/>
        </p:nvPicPr>
        <p:blipFill>
          <a:blip r:embed="rId4">
            <a:alphaModFix/>
          </a:blip>
          <a:stretch>
            <a:fillRect/>
          </a:stretch>
        </p:blipFill>
        <p:spPr>
          <a:xfrm>
            <a:off x="2069875" y="3922575"/>
            <a:ext cx="5830475" cy="508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0"/>
          <p:cNvSpPr txBox="1"/>
          <p:nvPr>
            <p:ph idx="1" type="body"/>
          </p:nvPr>
        </p:nvSpPr>
        <p:spPr>
          <a:xfrm>
            <a:off x="1114200" y="725525"/>
            <a:ext cx="7222200" cy="3753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en-GB" sz="1200">
                <a:latin typeface="Roboto"/>
                <a:ea typeface="Roboto"/>
                <a:cs typeface="Roboto"/>
                <a:sym typeface="Roboto"/>
              </a:rPr>
              <a:t>We have applied the TF-IDF on release feature of dataset.</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0" lvl="0" marL="0" rtl="0" algn="l">
              <a:spcBef>
                <a:spcPts val="1600"/>
              </a:spcBef>
              <a:spcAft>
                <a:spcPts val="0"/>
              </a:spcAft>
              <a:buNone/>
            </a:pPr>
            <a:r>
              <a:t/>
            </a:r>
            <a:endParaRPr sz="1200">
              <a:latin typeface="Roboto"/>
              <a:ea typeface="Roboto"/>
              <a:cs typeface="Roboto"/>
              <a:sym typeface="Roboto"/>
            </a:endParaRPr>
          </a:p>
          <a:p>
            <a:pPr indent="-311150" lvl="0" marL="457200" rtl="0" algn="l">
              <a:spcBef>
                <a:spcPts val="1600"/>
              </a:spcBef>
              <a:spcAft>
                <a:spcPts val="0"/>
              </a:spcAft>
              <a:buClr>
                <a:srgbClr val="FFFFFF"/>
              </a:buClr>
              <a:buSzPts val="1300"/>
              <a:buFont typeface="Roboto"/>
              <a:buChar char="●"/>
            </a:pPr>
            <a:r>
              <a:rPr lang="en-GB">
                <a:solidFill>
                  <a:srgbClr val="FFFFFF"/>
                </a:solidFill>
                <a:latin typeface="Roboto"/>
                <a:ea typeface="Roboto"/>
                <a:cs typeface="Roboto"/>
                <a:sym typeface="Roboto"/>
              </a:rPr>
              <a:t>we have got our Sparse matrix with shape (10000,2459)</a:t>
            </a:r>
            <a:endParaRPr>
              <a:solidFill>
                <a:srgbClr val="FFFFFF"/>
              </a:solidFill>
              <a:latin typeface="Roboto"/>
              <a:ea typeface="Roboto"/>
              <a:cs typeface="Roboto"/>
              <a:sym typeface="Roboto"/>
            </a:endParaRPr>
          </a:p>
          <a:p>
            <a:pPr indent="-311150" lvl="0" marL="457200" rtl="0" algn="l">
              <a:spcBef>
                <a:spcPts val="0"/>
              </a:spcBef>
              <a:spcAft>
                <a:spcPts val="0"/>
              </a:spcAft>
              <a:buClr>
                <a:srgbClr val="FFFFFF"/>
              </a:buClr>
              <a:buSzPts val="1300"/>
              <a:buFont typeface="Roboto"/>
              <a:buChar char="●"/>
            </a:pPr>
            <a:r>
              <a:rPr lang="en-GB">
                <a:solidFill>
                  <a:srgbClr val="FFFFFF"/>
                </a:solidFill>
                <a:latin typeface="Roboto"/>
                <a:ea typeface="Roboto"/>
                <a:cs typeface="Roboto"/>
                <a:sym typeface="Roboto"/>
              </a:rPr>
              <a:t>Importing linear kernel and sigmoid kernel to perform cosine similarity.</a:t>
            </a:r>
            <a:endParaRPr>
              <a:solidFill>
                <a:srgbClr val="FFFFFF"/>
              </a:solidFill>
              <a:latin typeface="Roboto"/>
              <a:ea typeface="Roboto"/>
              <a:cs typeface="Roboto"/>
              <a:sym typeface="Roboto"/>
            </a:endParaRPr>
          </a:p>
        </p:txBody>
      </p:sp>
      <p:pic>
        <p:nvPicPr>
          <p:cNvPr id="529" name="Google Shape;529;p60"/>
          <p:cNvPicPr preferRelativeResize="0"/>
          <p:nvPr/>
        </p:nvPicPr>
        <p:blipFill>
          <a:blip r:embed="rId3">
            <a:alphaModFix/>
          </a:blip>
          <a:stretch>
            <a:fillRect/>
          </a:stretch>
        </p:blipFill>
        <p:spPr>
          <a:xfrm>
            <a:off x="2338963" y="1348850"/>
            <a:ext cx="4569725" cy="552050"/>
          </a:xfrm>
          <a:prstGeom prst="rect">
            <a:avLst/>
          </a:prstGeom>
          <a:noFill/>
          <a:ln>
            <a:noFill/>
          </a:ln>
        </p:spPr>
      </p:pic>
      <p:pic>
        <p:nvPicPr>
          <p:cNvPr id="530" name="Google Shape;530;p60"/>
          <p:cNvPicPr preferRelativeResize="0"/>
          <p:nvPr/>
        </p:nvPicPr>
        <p:blipFill>
          <a:blip r:embed="rId4">
            <a:alphaModFix/>
          </a:blip>
          <a:stretch>
            <a:fillRect/>
          </a:stretch>
        </p:blipFill>
        <p:spPr>
          <a:xfrm>
            <a:off x="2069850" y="2908600"/>
            <a:ext cx="4726923" cy="552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1"/>
          <p:cNvSpPr txBox="1"/>
          <p:nvPr>
            <p:ph idx="1" type="body"/>
          </p:nvPr>
        </p:nvSpPr>
        <p:spPr>
          <a:xfrm>
            <a:off x="1204900" y="595975"/>
            <a:ext cx="7131600" cy="388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latin typeface="Roboto"/>
                <a:ea typeface="Roboto"/>
                <a:cs typeface="Roboto"/>
                <a:sym typeface="Roboto"/>
              </a:rPr>
              <a:t>What is cosine similarity?</a:t>
            </a:r>
            <a:endParaRPr b="1" sz="1500">
              <a:latin typeface="Roboto"/>
              <a:ea typeface="Roboto"/>
              <a:cs typeface="Roboto"/>
              <a:sym typeface="Roboto"/>
            </a:endParaRPr>
          </a:p>
          <a:p>
            <a:pPr indent="0" lvl="0" marL="0" rtl="0" algn="l">
              <a:spcBef>
                <a:spcPts val="1600"/>
              </a:spcBef>
              <a:spcAft>
                <a:spcPts val="0"/>
              </a:spcAft>
              <a:buNone/>
            </a:pPr>
            <a:r>
              <a:rPr lang="en-GB" sz="1500">
                <a:latin typeface="Roboto"/>
                <a:ea typeface="Roboto"/>
                <a:cs typeface="Roboto"/>
                <a:sym typeface="Roboto"/>
              </a:rPr>
              <a:t>Here we compute the angle between two vectors drawn from origin to towards the two points. cosine similarity is the angle between the two points. Smaller the theta more close the points, means more similar.</a:t>
            </a:r>
            <a:endParaRPr sz="1500">
              <a:latin typeface="Roboto"/>
              <a:ea typeface="Roboto"/>
              <a:cs typeface="Roboto"/>
              <a:sym typeface="Roboto"/>
            </a:endParaRPr>
          </a:p>
          <a:p>
            <a:pPr indent="0" lvl="0" marL="0" rtl="0" algn="l">
              <a:spcBef>
                <a:spcPts val="1600"/>
              </a:spcBef>
              <a:spcAft>
                <a:spcPts val="0"/>
              </a:spcAft>
              <a:buNone/>
            </a:pPr>
            <a:r>
              <a:rPr lang="en-GB" sz="1500">
                <a:latin typeface="Roboto"/>
                <a:ea typeface="Roboto"/>
                <a:cs typeface="Roboto"/>
                <a:sym typeface="Roboto"/>
              </a:rPr>
              <a:t>cosine distance =1-cosine similarity</a:t>
            </a:r>
            <a:endParaRPr sz="1500">
              <a:latin typeface="Roboto"/>
              <a:ea typeface="Roboto"/>
              <a:cs typeface="Roboto"/>
              <a:sym typeface="Roboto"/>
            </a:endParaRPr>
          </a:p>
          <a:p>
            <a:pPr indent="0" lvl="0" marL="0" rtl="0" algn="l">
              <a:spcBef>
                <a:spcPts val="1600"/>
              </a:spcBef>
              <a:spcAft>
                <a:spcPts val="0"/>
              </a:spcAft>
              <a:buNone/>
            </a:pPr>
            <a:r>
              <a:rPr lang="en-GB" sz="1500">
                <a:latin typeface="Roboto"/>
                <a:ea typeface="Roboto"/>
                <a:cs typeface="Roboto"/>
                <a:sym typeface="Roboto"/>
              </a:rPr>
              <a:t>cosine similarity=cos(theta)</a:t>
            </a:r>
            <a:endParaRPr sz="1500">
              <a:latin typeface="Roboto"/>
              <a:ea typeface="Roboto"/>
              <a:cs typeface="Roboto"/>
              <a:sym typeface="Roboto"/>
            </a:endParaRPr>
          </a:p>
          <a:p>
            <a:pPr indent="0" lvl="0" marL="0" rtl="0" algn="l">
              <a:spcBef>
                <a:spcPts val="1600"/>
              </a:spcBef>
              <a:spcAft>
                <a:spcPts val="1600"/>
              </a:spcAft>
              <a:buNone/>
            </a:pPr>
            <a:r>
              <a:rPr lang="en-GB" sz="1200">
                <a:latin typeface="Roboto"/>
                <a:ea typeface="Roboto"/>
                <a:cs typeface="Roboto"/>
                <a:sym typeface="Roboto"/>
              </a:rPr>
              <a:t>theta is angle between two vectors.</a:t>
            </a:r>
            <a:endParaRPr/>
          </a:p>
        </p:txBody>
      </p:sp>
      <p:pic>
        <p:nvPicPr>
          <p:cNvPr id="536" name="Google Shape;536;p61"/>
          <p:cNvPicPr preferRelativeResize="0"/>
          <p:nvPr/>
        </p:nvPicPr>
        <p:blipFill>
          <a:blip r:embed="rId3">
            <a:alphaModFix/>
          </a:blip>
          <a:stretch>
            <a:fillRect/>
          </a:stretch>
        </p:blipFill>
        <p:spPr>
          <a:xfrm>
            <a:off x="1165488" y="3517913"/>
            <a:ext cx="7210425" cy="828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2"/>
          <p:cNvSpPr txBox="1"/>
          <p:nvPr>
            <p:ph idx="1" type="body"/>
          </p:nvPr>
        </p:nvSpPr>
        <p:spPr>
          <a:xfrm>
            <a:off x="1153075" y="686675"/>
            <a:ext cx="7183200" cy="379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Roboto"/>
                <a:ea typeface="Roboto"/>
                <a:cs typeface="Roboto"/>
                <a:sym typeface="Roboto"/>
              </a:rPr>
              <a:t>we have built the function to get the input from user and recommend the different release from our recommendation engine.</a:t>
            </a:r>
            <a:endParaRPr sz="1600"/>
          </a:p>
        </p:txBody>
      </p:sp>
      <p:pic>
        <p:nvPicPr>
          <p:cNvPr id="542" name="Google Shape;542;p62"/>
          <p:cNvPicPr preferRelativeResize="0"/>
          <p:nvPr/>
        </p:nvPicPr>
        <p:blipFill>
          <a:blip r:embed="rId3">
            <a:alphaModFix/>
          </a:blip>
          <a:stretch>
            <a:fillRect/>
          </a:stretch>
        </p:blipFill>
        <p:spPr>
          <a:xfrm>
            <a:off x="2043113" y="1885950"/>
            <a:ext cx="5057775" cy="1371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3"/>
          <p:cNvSpPr txBox="1"/>
          <p:nvPr>
            <p:ph type="title"/>
          </p:nvPr>
        </p:nvSpPr>
        <p:spPr>
          <a:xfrm>
            <a:off x="1297500" y="393750"/>
            <a:ext cx="7038900" cy="5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Observation:</a:t>
            </a:r>
            <a:endParaRPr sz="2100"/>
          </a:p>
        </p:txBody>
      </p:sp>
      <p:sp>
        <p:nvSpPr>
          <p:cNvPr id="548" name="Google Shape;548;p63"/>
          <p:cNvSpPr txBox="1"/>
          <p:nvPr>
            <p:ph idx="1" type="body"/>
          </p:nvPr>
        </p:nvSpPr>
        <p:spPr>
          <a:xfrm>
            <a:off x="1297500" y="1663900"/>
            <a:ext cx="7038900" cy="281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latin typeface="Roboto"/>
                <a:ea typeface="Roboto"/>
                <a:cs typeface="Roboto"/>
                <a:sym typeface="Roboto"/>
              </a:rPr>
              <a:t>We can see if the person listens to Beat Goes On [Featuring Kanye West] (Album Version) then it will suggest the beat goes on from britney Spears and so on..</a:t>
            </a:r>
            <a:endParaRPr/>
          </a:p>
        </p:txBody>
      </p:sp>
      <p:pic>
        <p:nvPicPr>
          <p:cNvPr id="549" name="Google Shape;549;p63"/>
          <p:cNvPicPr preferRelativeResize="0"/>
          <p:nvPr/>
        </p:nvPicPr>
        <p:blipFill>
          <a:blip r:embed="rId3">
            <a:alphaModFix/>
          </a:blip>
          <a:stretch>
            <a:fillRect/>
          </a:stretch>
        </p:blipFill>
        <p:spPr>
          <a:xfrm>
            <a:off x="1655300" y="1171925"/>
            <a:ext cx="1743075" cy="304800"/>
          </a:xfrm>
          <a:prstGeom prst="rect">
            <a:avLst/>
          </a:prstGeom>
          <a:noFill/>
          <a:ln>
            <a:noFill/>
          </a:ln>
        </p:spPr>
      </p:pic>
      <p:pic>
        <p:nvPicPr>
          <p:cNvPr id="550" name="Google Shape;550;p63"/>
          <p:cNvPicPr preferRelativeResize="0"/>
          <p:nvPr/>
        </p:nvPicPr>
        <p:blipFill rotWithShape="1">
          <a:blip r:embed="rId4">
            <a:alphaModFix/>
          </a:blip>
          <a:srcRect b="2789" l="9457" r="10466" t="14919"/>
          <a:stretch/>
        </p:blipFill>
        <p:spPr>
          <a:xfrm>
            <a:off x="1710375" y="2221925"/>
            <a:ext cx="6135001" cy="2814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t>Popularity</a:t>
            </a:r>
            <a:r>
              <a:rPr b="1" lang="en-GB" u="sng"/>
              <a:t> Based:</a:t>
            </a:r>
            <a:endParaRPr b="1" u="sng"/>
          </a:p>
        </p:txBody>
      </p:sp>
      <p:sp>
        <p:nvSpPr>
          <p:cNvPr id="556" name="Google Shape;556;p64"/>
          <p:cNvSpPr txBox="1"/>
          <p:nvPr>
            <p:ph idx="1" type="body"/>
          </p:nvPr>
        </p:nvSpPr>
        <p:spPr>
          <a:xfrm>
            <a:off x="1297500" y="1065875"/>
            <a:ext cx="7038900" cy="3412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Georgia"/>
              <a:buChar char="●"/>
            </a:pPr>
            <a:r>
              <a:rPr lang="en-GB" sz="1600">
                <a:latin typeface="Georgia"/>
                <a:ea typeface="Georgia"/>
                <a:cs typeface="Georgia"/>
                <a:sym typeface="Georgia"/>
              </a:rPr>
              <a:t>As the name suggests Popularity based recommendation system works with the trend. It basically uses the items which are in trend right now. For example, if any product which is usually bought by every new user then there are chances that it may suggest that item to the user who just signed up.</a:t>
            </a:r>
            <a:endParaRPr sz="1600">
              <a:latin typeface="Georgia"/>
              <a:ea typeface="Georgia"/>
              <a:cs typeface="Georgia"/>
              <a:sym typeface="Georgia"/>
            </a:endParaRPr>
          </a:p>
          <a:p>
            <a:pPr indent="-323850" lvl="0" marL="457200" rtl="0" algn="l">
              <a:spcBef>
                <a:spcPts val="0"/>
              </a:spcBef>
              <a:spcAft>
                <a:spcPts val="0"/>
              </a:spcAft>
              <a:buSzPts val="1500"/>
              <a:buFont typeface="Roboto"/>
              <a:buChar char="●"/>
            </a:pPr>
            <a:r>
              <a:rPr lang="en-GB" sz="1500">
                <a:latin typeface="Roboto"/>
                <a:ea typeface="Roboto"/>
                <a:cs typeface="Roboto"/>
                <a:sym typeface="Roboto"/>
              </a:rPr>
              <a:t>In our project using popularity based recommender system, we will predict which songs has been hears by maximum users i.e most popular songs and will predict them to the users.</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5"/>
          <p:cNvSpPr txBox="1"/>
          <p:nvPr>
            <p:ph idx="1" type="body"/>
          </p:nvPr>
        </p:nvSpPr>
        <p:spPr>
          <a:xfrm>
            <a:off x="1091575" y="297475"/>
            <a:ext cx="7208700" cy="28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700" u="sng"/>
              <a:t>Data preparation:</a:t>
            </a:r>
            <a:endParaRPr b="1" sz="1700" u="sng"/>
          </a:p>
          <a:p>
            <a:pPr indent="0" lvl="0" marL="0" rtl="0" algn="l">
              <a:spcBef>
                <a:spcPts val="1600"/>
              </a:spcBef>
              <a:spcAft>
                <a:spcPts val="0"/>
              </a:spcAft>
              <a:buNone/>
            </a:pPr>
            <a:r>
              <a:rPr lang="en-GB" sz="1400">
                <a:latin typeface="Roboto"/>
                <a:ea typeface="Roboto"/>
                <a:cs typeface="Roboto"/>
                <a:sym typeface="Roboto"/>
              </a:rPr>
              <a:t>Dropping the track_id and creating the new data frame song_df_new, Dropping the track_id and creating the new dataframe song_df_new.</a:t>
            </a:r>
            <a:endParaRPr sz="1400">
              <a:latin typeface="Roboto"/>
              <a:ea typeface="Roboto"/>
              <a:cs typeface="Roboto"/>
              <a:sym typeface="Roboto"/>
            </a:endParaRPr>
          </a:p>
          <a:p>
            <a:pPr indent="0" lvl="0" marL="0" rtl="0" algn="l">
              <a:spcBef>
                <a:spcPts val="1600"/>
              </a:spcBef>
              <a:spcAft>
                <a:spcPts val="0"/>
              </a:spcAft>
              <a:buNone/>
            </a:pPr>
            <a:r>
              <a:t/>
            </a:r>
            <a:endParaRPr sz="1400">
              <a:latin typeface="Roboto"/>
              <a:ea typeface="Roboto"/>
              <a:cs typeface="Roboto"/>
              <a:sym typeface="Roboto"/>
            </a:endParaRPr>
          </a:p>
          <a:p>
            <a:pPr indent="0" lvl="0" marL="0" rtl="0" algn="l">
              <a:spcBef>
                <a:spcPts val="1600"/>
              </a:spcBef>
              <a:spcAft>
                <a:spcPts val="0"/>
              </a:spcAft>
              <a:buNone/>
            </a:pPr>
            <a:r>
              <a:t/>
            </a:r>
            <a:endParaRPr sz="1400">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a:p>
            <a:pPr indent="0" lvl="0" marL="0" rtl="0" algn="l">
              <a:spcBef>
                <a:spcPts val="1600"/>
              </a:spcBef>
              <a:spcAft>
                <a:spcPts val="1600"/>
              </a:spcAft>
              <a:buNone/>
            </a:pPr>
            <a:r>
              <a:rPr lang="en-GB">
                <a:latin typeface="Roboto"/>
                <a:ea typeface="Roboto"/>
                <a:cs typeface="Roboto"/>
                <a:sym typeface="Roboto"/>
              </a:rPr>
              <a:t>New Data frame song_df_new has 1450933  rows and 5 columns.</a:t>
            </a:r>
            <a:endParaRPr>
              <a:latin typeface="Roboto"/>
              <a:ea typeface="Roboto"/>
              <a:cs typeface="Roboto"/>
              <a:sym typeface="Roboto"/>
            </a:endParaRPr>
          </a:p>
        </p:txBody>
      </p:sp>
      <p:pic>
        <p:nvPicPr>
          <p:cNvPr id="562" name="Google Shape;562;p65"/>
          <p:cNvPicPr preferRelativeResize="0"/>
          <p:nvPr/>
        </p:nvPicPr>
        <p:blipFill>
          <a:blip r:embed="rId3">
            <a:alphaModFix/>
          </a:blip>
          <a:stretch>
            <a:fillRect/>
          </a:stretch>
        </p:blipFill>
        <p:spPr>
          <a:xfrm>
            <a:off x="1301375" y="1547375"/>
            <a:ext cx="6524400" cy="1129725"/>
          </a:xfrm>
          <a:prstGeom prst="rect">
            <a:avLst/>
          </a:prstGeom>
          <a:noFill/>
          <a:ln>
            <a:noFill/>
          </a:ln>
        </p:spPr>
      </p:pic>
      <p:pic>
        <p:nvPicPr>
          <p:cNvPr id="563" name="Google Shape;563;p65"/>
          <p:cNvPicPr preferRelativeResize="0"/>
          <p:nvPr/>
        </p:nvPicPr>
        <p:blipFill>
          <a:blip r:embed="rId4">
            <a:alphaModFix/>
          </a:blip>
          <a:stretch>
            <a:fillRect/>
          </a:stretch>
        </p:blipFill>
        <p:spPr>
          <a:xfrm>
            <a:off x="79175" y="3190750"/>
            <a:ext cx="8985626" cy="1797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Limitations</a:t>
            </a:r>
            <a:r>
              <a:rPr lang="en-GB"/>
              <a:t> in Recommender System</a:t>
            </a:r>
            <a:endParaRPr/>
          </a:p>
        </p:txBody>
      </p:sp>
      <p:sp>
        <p:nvSpPr>
          <p:cNvPr id="266" name="Google Shape;266;p21"/>
          <p:cNvSpPr txBox="1"/>
          <p:nvPr/>
        </p:nvSpPr>
        <p:spPr>
          <a:xfrm>
            <a:off x="1297500" y="157875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7" name="Google Shape;267;p21"/>
          <p:cNvSpPr txBox="1"/>
          <p:nvPr>
            <p:ph idx="1" type="body"/>
          </p:nvPr>
        </p:nvSpPr>
        <p:spPr>
          <a:xfrm>
            <a:off x="2030400" y="1430500"/>
            <a:ext cx="5877300" cy="1556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rPr>
              <a:t>Data sparsity</a:t>
            </a:r>
            <a:endParaRPr>
              <a:solidFill>
                <a:srgbClr val="FFFFFF"/>
              </a:solidFill>
            </a:endParaRPr>
          </a:p>
          <a:p>
            <a:pPr indent="0" lvl="0" marL="0" rtl="0" algn="l">
              <a:spcBef>
                <a:spcPts val="1600"/>
              </a:spcBef>
              <a:spcAft>
                <a:spcPts val="0"/>
              </a:spcAft>
              <a:buNone/>
            </a:pPr>
            <a:r>
              <a:rPr lang="en-GB" sz="1000">
                <a:solidFill>
                  <a:srgbClr val="FFFFFF"/>
                </a:solidFill>
              </a:rPr>
              <a:t>In practice, many commercial recommender systems are based on large datasets. As a result, the user-item matrix used for collaborative filtering could be extremely large and sparse, which brings about the challenges in the performances of the recommendation</a:t>
            </a:r>
            <a:endParaRPr sz="1000">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68" name="Google Shape;268;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9" name="Google Shape;269;p21"/>
          <p:cNvSpPr txBox="1"/>
          <p:nvPr>
            <p:ph idx="1" type="body"/>
          </p:nvPr>
        </p:nvSpPr>
        <p:spPr>
          <a:xfrm>
            <a:off x="2030400" y="2658513"/>
            <a:ext cx="5877300" cy="984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rPr>
              <a:t>Scalability</a:t>
            </a:r>
            <a:endParaRPr>
              <a:solidFill>
                <a:srgbClr val="FFFFFF"/>
              </a:solidFill>
            </a:endParaRPr>
          </a:p>
          <a:p>
            <a:pPr indent="0" lvl="0" marL="0" rtl="0" algn="l">
              <a:spcBef>
                <a:spcPts val="1600"/>
              </a:spcBef>
              <a:spcAft>
                <a:spcPts val="1600"/>
              </a:spcAft>
              <a:buNone/>
            </a:pPr>
            <a:r>
              <a:rPr lang="en-GB" sz="1100">
                <a:solidFill>
                  <a:srgbClr val="FFFFFF"/>
                </a:solidFill>
              </a:rPr>
              <a:t>As the numbers of users and items grow, traditional CF algorithms will suffer serious scalability problems</a:t>
            </a:r>
            <a:endParaRPr sz="1100">
              <a:solidFill>
                <a:srgbClr val="FFFFFF"/>
              </a:solidFill>
            </a:endParaRPr>
          </a:p>
        </p:txBody>
      </p:sp>
      <p:sp>
        <p:nvSpPr>
          <p:cNvPr id="270" name="Google Shape;270;p21"/>
          <p:cNvSpPr txBox="1"/>
          <p:nvPr/>
        </p:nvSpPr>
        <p:spPr>
          <a:xfrm>
            <a:off x="1297500" y="37382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3.)</a:t>
            </a:r>
            <a:endParaRPr sz="1300">
              <a:solidFill>
                <a:srgbClr val="FFFFFF"/>
              </a:solidFill>
            </a:endParaRPr>
          </a:p>
        </p:txBody>
      </p:sp>
      <p:sp>
        <p:nvSpPr>
          <p:cNvPr id="271" name="Google Shape;271;p21"/>
          <p:cNvSpPr txBox="1"/>
          <p:nvPr>
            <p:ph idx="1" type="body"/>
          </p:nvPr>
        </p:nvSpPr>
        <p:spPr>
          <a:xfrm>
            <a:off x="2030400" y="3738288"/>
            <a:ext cx="5877300" cy="1178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rPr>
              <a:t>Cold start Problem</a:t>
            </a:r>
            <a:endParaRPr>
              <a:solidFill>
                <a:srgbClr val="FFFFFF"/>
              </a:solidFill>
            </a:endParaRPr>
          </a:p>
          <a:p>
            <a:pPr indent="0" lvl="0" marL="0" rtl="0" algn="l">
              <a:spcBef>
                <a:spcPts val="1600"/>
              </a:spcBef>
              <a:spcAft>
                <a:spcPts val="1600"/>
              </a:spcAft>
              <a:buNone/>
            </a:pPr>
            <a:r>
              <a:rPr lang="en-GB" sz="1100">
                <a:solidFill>
                  <a:srgbClr val="FFFFFF"/>
                </a:solidFill>
              </a:rPr>
              <a:t>The cold start problem is a typical problem in recommendation systems. The “cold start" problem happens in recommendation systems due to the lack of information, on users or items.</a:t>
            </a:r>
            <a:endParaRPr sz="110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6"/>
          <p:cNvSpPr txBox="1"/>
          <p:nvPr>
            <p:ph type="title"/>
          </p:nvPr>
        </p:nvSpPr>
        <p:spPr>
          <a:xfrm>
            <a:off x="1297500" y="393750"/>
            <a:ext cx="70389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u="sng"/>
              <a:t>Implementation:</a:t>
            </a:r>
            <a:endParaRPr b="1" sz="2000" u="sng"/>
          </a:p>
        </p:txBody>
      </p:sp>
      <p:sp>
        <p:nvSpPr>
          <p:cNvPr id="569" name="Google Shape;569;p66"/>
          <p:cNvSpPr txBox="1"/>
          <p:nvPr>
            <p:ph idx="1" type="body"/>
          </p:nvPr>
        </p:nvSpPr>
        <p:spPr>
          <a:xfrm>
            <a:off x="1297500" y="904650"/>
            <a:ext cx="7038900" cy="357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Finding the maximum frequency of a song played by individual users.</a:t>
            </a:r>
            <a:endParaRPr/>
          </a:p>
        </p:txBody>
      </p:sp>
      <p:pic>
        <p:nvPicPr>
          <p:cNvPr id="570" name="Google Shape;570;p66"/>
          <p:cNvPicPr preferRelativeResize="0"/>
          <p:nvPr/>
        </p:nvPicPr>
        <p:blipFill>
          <a:blip r:embed="rId3">
            <a:alphaModFix/>
          </a:blip>
          <a:stretch>
            <a:fillRect/>
          </a:stretch>
        </p:blipFill>
        <p:spPr>
          <a:xfrm>
            <a:off x="371825" y="1439500"/>
            <a:ext cx="8514649" cy="35039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7"/>
          <p:cNvSpPr txBox="1"/>
          <p:nvPr>
            <p:ph idx="1" type="body"/>
          </p:nvPr>
        </p:nvSpPr>
        <p:spPr>
          <a:xfrm>
            <a:off x="1297500" y="717175"/>
            <a:ext cx="7038900" cy="64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Roboto"/>
                <a:ea typeface="Roboto"/>
                <a:cs typeface="Roboto"/>
                <a:sym typeface="Roboto"/>
              </a:rPr>
              <a:t>These are the top 10 most popular songs which are played by most of the users and we can recommend them to other users.</a:t>
            </a:r>
            <a:endParaRPr sz="1400"/>
          </a:p>
        </p:txBody>
      </p:sp>
      <p:pic>
        <p:nvPicPr>
          <p:cNvPr id="576" name="Google Shape;576;p67"/>
          <p:cNvPicPr preferRelativeResize="0"/>
          <p:nvPr/>
        </p:nvPicPr>
        <p:blipFill>
          <a:blip r:embed="rId3">
            <a:alphaModFix/>
          </a:blip>
          <a:stretch>
            <a:fillRect/>
          </a:stretch>
        </p:blipFill>
        <p:spPr>
          <a:xfrm>
            <a:off x="1612663" y="1593900"/>
            <a:ext cx="6067425" cy="2724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8"/>
          <p:cNvSpPr txBox="1"/>
          <p:nvPr>
            <p:ph idx="1" type="body"/>
          </p:nvPr>
        </p:nvSpPr>
        <p:spPr>
          <a:xfrm>
            <a:off x="1297500" y="322250"/>
            <a:ext cx="7038900" cy="389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GB" sz="1200">
                <a:latin typeface="Roboto"/>
                <a:ea typeface="Roboto"/>
                <a:cs typeface="Roboto"/>
                <a:sym typeface="Roboto"/>
              </a:rPr>
              <a:t>Creating the data frame of these 10 most popular songs</a:t>
            </a:r>
            <a:endParaRPr b="1" sz="1200">
              <a:latin typeface="Roboto"/>
              <a:ea typeface="Roboto"/>
              <a:cs typeface="Roboto"/>
              <a:sym typeface="Roboto"/>
            </a:endParaRPr>
          </a:p>
          <a:p>
            <a:pPr indent="0" lvl="0" marL="0" rtl="0" algn="l">
              <a:spcBef>
                <a:spcPts val="1600"/>
              </a:spcBef>
              <a:spcAft>
                <a:spcPts val="0"/>
              </a:spcAft>
              <a:buNone/>
            </a:pPr>
            <a:r>
              <a:t/>
            </a:r>
            <a:endParaRPr b="1" sz="1200">
              <a:latin typeface="Roboto"/>
              <a:ea typeface="Roboto"/>
              <a:cs typeface="Roboto"/>
              <a:sym typeface="Roboto"/>
            </a:endParaRPr>
          </a:p>
          <a:p>
            <a:pPr indent="0" lvl="0" marL="0" rtl="0" algn="l">
              <a:spcBef>
                <a:spcPts val="1600"/>
              </a:spcBef>
              <a:spcAft>
                <a:spcPts val="0"/>
              </a:spcAft>
              <a:buNone/>
            </a:pPr>
            <a:r>
              <a:t/>
            </a:r>
            <a:endParaRPr b="1" sz="1200">
              <a:latin typeface="Roboto"/>
              <a:ea typeface="Roboto"/>
              <a:cs typeface="Roboto"/>
              <a:sym typeface="Roboto"/>
            </a:endParaRPr>
          </a:p>
          <a:p>
            <a:pPr indent="0" lvl="0" marL="0" rtl="0" algn="l">
              <a:spcBef>
                <a:spcPts val="1600"/>
              </a:spcBef>
              <a:spcAft>
                <a:spcPts val="0"/>
              </a:spcAft>
              <a:buNone/>
            </a:pPr>
            <a:r>
              <a:t/>
            </a:r>
            <a:endParaRPr b="1" sz="1200">
              <a:latin typeface="Roboto"/>
              <a:ea typeface="Roboto"/>
              <a:cs typeface="Roboto"/>
              <a:sym typeface="Roboto"/>
            </a:endParaRPr>
          </a:p>
          <a:p>
            <a:pPr indent="-304800" lvl="0" marL="457200" rtl="0" algn="l">
              <a:spcBef>
                <a:spcPts val="1600"/>
              </a:spcBef>
              <a:spcAft>
                <a:spcPts val="0"/>
              </a:spcAft>
              <a:buSzPts val="1200"/>
              <a:buFont typeface="Roboto"/>
              <a:buChar char="●"/>
            </a:pPr>
            <a:r>
              <a:rPr b="1" lang="en-GB" sz="1200">
                <a:latin typeface="Roboto"/>
                <a:ea typeface="Roboto"/>
                <a:cs typeface="Roboto"/>
                <a:sym typeface="Roboto"/>
              </a:rPr>
              <a:t>New Data frame</a:t>
            </a:r>
            <a:endParaRPr b="1" sz="1200">
              <a:latin typeface="Roboto"/>
              <a:ea typeface="Roboto"/>
              <a:cs typeface="Roboto"/>
              <a:sym typeface="Roboto"/>
            </a:endParaRPr>
          </a:p>
        </p:txBody>
      </p:sp>
      <p:pic>
        <p:nvPicPr>
          <p:cNvPr id="582" name="Google Shape;582;p68"/>
          <p:cNvPicPr preferRelativeResize="0"/>
          <p:nvPr/>
        </p:nvPicPr>
        <p:blipFill>
          <a:blip r:embed="rId3">
            <a:alphaModFix/>
          </a:blip>
          <a:stretch>
            <a:fillRect/>
          </a:stretch>
        </p:blipFill>
        <p:spPr>
          <a:xfrm>
            <a:off x="1888288" y="776025"/>
            <a:ext cx="4276725" cy="914400"/>
          </a:xfrm>
          <a:prstGeom prst="rect">
            <a:avLst/>
          </a:prstGeom>
          <a:noFill/>
          <a:ln>
            <a:noFill/>
          </a:ln>
        </p:spPr>
      </p:pic>
      <p:pic>
        <p:nvPicPr>
          <p:cNvPr id="583" name="Google Shape;583;p68"/>
          <p:cNvPicPr preferRelativeResize="0"/>
          <p:nvPr/>
        </p:nvPicPr>
        <p:blipFill>
          <a:blip r:embed="rId4">
            <a:alphaModFix/>
          </a:blip>
          <a:stretch>
            <a:fillRect/>
          </a:stretch>
        </p:blipFill>
        <p:spPr>
          <a:xfrm>
            <a:off x="2481250" y="2317675"/>
            <a:ext cx="4276725" cy="2657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9"/>
          <p:cNvSpPr txBox="1"/>
          <p:nvPr>
            <p:ph type="title"/>
          </p:nvPr>
        </p:nvSpPr>
        <p:spPr>
          <a:xfrm>
            <a:off x="1297500" y="393750"/>
            <a:ext cx="7038900" cy="4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u="sng"/>
              <a:t>Observations:</a:t>
            </a:r>
            <a:endParaRPr b="1" sz="2000" u="sng"/>
          </a:p>
        </p:txBody>
      </p:sp>
      <p:sp>
        <p:nvSpPr>
          <p:cNvPr id="589" name="Google Shape;589;p69"/>
          <p:cNvSpPr txBox="1"/>
          <p:nvPr>
            <p:ph idx="1" type="body"/>
          </p:nvPr>
        </p:nvSpPr>
        <p:spPr>
          <a:xfrm>
            <a:off x="1409050" y="4734500"/>
            <a:ext cx="7038900" cy="314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GB"/>
              <a:t>Top 10 popular songs</a:t>
            </a:r>
            <a:endParaRPr b="1"/>
          </a:p>
        </p:txBody>
      </p:sp>
      <p:pic>
        <p:nvPicPr>
          <p:cNvPr id="590" name="Google Shape;590;p69"/>
          <p:cNvPicPr preferRelativeResize="0"/>
          <p:nvPr/>
        </p:nvPicPr>
        <p:blipFill>
          <a:blip r:embed="rId3">
            <a:alphaModFix/>
          </a:blip>
          <a:stretch>
            <a:fillRect/>
          </a:stretch>
        </p:blipFill>
        <p:spPr>
          <a:xfrm>
            <a:off x="2921171" y="982775"/>
            <a:ext cx="3301650" cy="3751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in hand</a:t>
            </a:r>
            <a:endParaRPr/>
          </a:p>
        </p:txBody>
      </p:sp>
      <p:sp>
        <p:nvSpPr>
          <p:cNvPr id="596" name="Google Shape;596;p70"/>
          <p:cNvSpPr txBox="1"/>
          <p:nvPr>
            <p:ph idx="1" type="body"/>
          </p:nvPr>
        </p:nvSpPr>
        <p:spPr>
          <a:xfrm>
            <a:off x="1297500" y="1507675"/>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Hybrid model</a:t>
            </a:r>
            <a:endParaRPr>
              <a:solidFill>
                <a:srgbClr val="FFFFFF"/>
              </a:solidFill>
            </a:endParaRPr>
          </a:p>
          <a:p>
            <a:pPr indent="0" lvl="0" marL="0" rtl="0" algn="l">
              <a:spcBef>
                <a:spcPts val="1600"/>
              </a:spcBef>
              <a:spcAft>
                <a:spcPts val="1600"/>
              </a:spcAft>
              <a:buNone/>
            </a:pPr>
            <a:r>
              <a:rPr lang="en-GB">
                <a:solidFill>
                  <a:srgbClr val="FFFFFF"/>
                </a:solidFill>
              </a:rPr>
              <a:t>To make a personalized music recommendation we go by all the traditional approaches and the then we will club all the </a:t>
            </a:r>
            <a:r>
              <a:rPr lang="en-GB">
                <a:solidFill>
                  <a:srgbClr val="FFFFFF"/>
                </a:solidFill>
              </a:rPr>
              <a:t>predictions</a:t>
            </a:r>
            <a:r>
              <a:rPr lang="en-GB">
                <a:solidFill>
                  <a:srgbClr val="FFFFFF"/>
                </a:solidFill>
              </a:rPr>
              <a:t> made by the models and </a:t>
            </a:r>
            <a:r>
              <a:rPr lang="en-GB">
                <a:solidFill>
                  <a:srgbClr val="FFFFFF"/>
                </a:solidFill>
              </a:rPr>
              <a:t>submodels</a:t>
            </a:r>
            <a:r>
              <a:rPr lang="en-GB">
                <a:solidFill>
                  <a:srgbClr val="FFFFFF"/>
                </a:solidFill>
              </a:rPr>
              <a:t> and define a function which gets the best fit out of those predictions.</a:t>
            </a:r>
            <a:endParaRPr>
              <a:solidFill>
                <a:srgbClr val="FFFFFF"/>
              </a:solidFill>
            </a:endParaRPr>
          </a:p>
        </p:txBody>
      </p:sp>
      <p:pic>
        <p:nvPicPr>
          <p:cNvPr descr="offset_comp_267026.jpg" id="597" name="Google Shape;597;p70"/>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598" name="Google Shape;598;p70"/>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599" name="Google Shape;599;p70"/>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600" name="Google Shape;600;p70"/>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Flow</a:t>
            </a:r>
            <a:endParaRPr/>
          </a:p>
        </p:txBody>
      </p:sp>
      <p:sp>
        <p:nvSpPr>
          <p:cNvPr id="606" name="Google Shape;606;p71"/>
          <p:cNvSpPr txBox="1"/>
          <p:nvPr/>
        </p:nvSpPr>
        <p:spPr>
          <a:xfrm>
            <a:off x="812750" y="1907325"/>
            <a:ext cx="1854000" cy="831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1600"/>
              </a:spcAft>
              <a:buNone/>
            </a:pPr>
            <a:r>
              <a:rPr lang="en-GB">
                <a:solidFill>
                  <a:srgbClr val="DCDDDE"/>
                </a:solidFill>
              </a:rPr>
              <a:t>Popularity Based Recommendation System </a:t>
            </a:r>
            <a:endParaRPr sz="1800"/>
          </a:p>
        </p:txBody>
      </p:sp>
      <p:cxnSp>
        <p:nvCxnSpPr>
          <p:cNvPr id="607" name="Google Shape;607;p71"/>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608" name="Google Shape;608;p71"/>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609" name="Google Shape;609;p71"/>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610" name="Google Shape;610;p71"/>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611" name="Google Shape;611;p71"/>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1"/>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1"/>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1"/>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 name="Google Shape;615;p71"/>
          <p:cNvGrpSpPr/>
          <p:nvPr/>
        </p:nvGrpSpPr>
        <p:grpSpPr>
          <a:xfrm>
            <a:off x="3078687" y="2700858"/>
            <a:ext cx="737729" cy="737729"/>
            <a:chOff x="2920647" y="2157958"/>
            <a:chExt cx="827700" cy="827700"/>
          </a:xfrm>
        </p:grpSpPr>
        <p:sp>
          <p:nvSpPr>
            <p:cNvPr id="616" name="Google Shape;616;p71"/>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1"/>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71"/>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619" name="Google Shape;619;p71"/>
          <p:cNvGrpSpPr/>
          <p:nvPr/>
        </p:nvGrpSpPr>
        <p:grpSpPr>
          <a:xfrm rot="-5400000">
            <a:off x="4225338" y="3802929"/>
            <a:ext cx="737729" cy="737729"/>
            <a:chOff x="2920647" y="2157958"/>
            <a:chExt cx="827700" cy="827700"/>
          </a:xfrm>
        </p:grpSpPr>
        <p:sp>
          <p:nvSpPr>
            <p:cNvPr id="620" name="Google Shape;620;p71"/>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1"/>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71"/>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623" name="Google Shape;623;p71"/>
          <p:cNvGrpSpPr/>
          <p:nvPr/>
        </p:nvGrpSpPr>
        <p:grpSpPr>
          <a:xfrm>
            <a:off x="5313093" y="2700655"/>
            <a:ext cx="737804" cy="737804"/>
            <a:chOff x="5428888" y="2158023"/>
            <a:chExt cx="828900" cy="828900"/>
          </a:xfrm>
        </p:grpSpPr>
        <p:sp>
          <p:nvSpPr>
            <p:cNvPr id="624" name="Google Shape;624;p71"/>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1"/>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71"/>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627" name="Google Shape;627;p71"/>
          <p:cNvGrpSpPr/>
          <p:nvPr/>
        </p:nvGrpSpPr>
        <p:grpSpPr>
          <a:xfrm rot="5400000">
            <a:off x="4193370" y="1569752"/>
            <a:ext cx="737729" cy="737729"/>
            <a:chOff x="2920647" y="2157958"/>
            <a:chExt cx="827700" cy="827700"/>
          </a:xfrm>
        </p:grpSpPr>
        <p:sp>
          <p:nvSpPr>
            <p:cNvPr id="628" name="Google Shape;628;p71"/>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1"/>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71"/>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631" name="Google Shape;631;p71"/>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1"/>
          <p:cNvSpPr txBox="1"/>
          <p:nvPr/>
        </p:nvSpPr>
        <p:spPr>
          <a:xfrm>
            <a:off x="812750" y="3360075"/>
            <a:ext cx="1854000" cy="1046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1600"/>
              </a:spcAft>
              <a:buNone/>
            </a:pPr>
            <a:r>
              <a:rPr lang="en-GB">
                <a:solidFill>
                  <a:srgbClr val="DCDDDE"/>
                </a:solidFill>
              </a:rPr>
              <a:t>Collaborative Filtering Based Recommendation System</a:t>
            </a:r>
            <a:r>
              <a:rPr lang="en-GB" sz="1300">
                <a:solidFill>
                  <a:srgbClr val="DCDDDE"/>
                </a:solidFill>
              </a:rPr>
              <a:t> </a:t>
            </a:r>
            <a:endParaRPr sz="2100"/>
          </a:p>
        </p:txBody>
      </p:sp>
      <p:sp>
        <p:nvSpPr>
          <p:cNvPr id="633" name="Google Shape;633;p71"/>
          <p:cNvSpPr txBox="1"/>
          <p:nvPr/>
        </p:nvSpPr>
        <p:spPr>
          <a:xfrm>
            <a:off x="6312300" y="1986350"/>
            <a:ext cx="1854000" cy="831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1600"/>
              </a:spcAft>
              <a:buNone/>
            </a:pPr>
            <a:r>
              <a:rPr lang="en-GB">
                <a:solidFill>
                  <a:srgbClr val="DCDDDE"/>
                </a:solidFill>
              </a:rPr>
              <a:t>Hybrid model Recommendation System</a:t>
            </a:r>
            <a:r>
              <a:rPr lang="en-GB">
                <a:solidFill>
                  <a:srgbClr val="DCDDDE"/>
                </a:solidFill>
              </a:rPr>
              <a:t> </a:t>
            </a:r>
            <a:endParaRPr sz="1800"/>
          </a:p>
        </p:txBody>
      </p:sp>
      <p:sp>
        <p:nvSpPr>
          <p:cNvPr id="634" name="Google Shape;634;p71"/>
          <p:cNvSpPr txBox="1"/>
          <p:nvPr/>
        </p:nvSpPr>
        <p:spPr>
          <a:xfrm>
            <a:off x="6463700" y="3339225"/>
            <a:ext cx="1854000" cy="831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1600"/>
              </a:spcAft>
              <a:buNone/>
            </a:pPr>
            <a:r>
              <a:rPr lang="en-GB">
                <a:solidFill>
                  <a:srgbClr val="DCDDDE"/>
                </a:solidFill>
              </a:rPr>
              <a:t>Content Based Recommendation System </a:t>
            </a:r>
            <a:r>
              <a:rPr lang="en-GB">
                <a:solidFill>
                  <a:srgbClr val="DCDDDE"/>
                </a:solidFill>
              </a:rPr>
              <a:t> </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640" name="Google Shape;640;p72"/>
          <p:cNvSpPr txBox="1"/>
          <p:nvPr/>
        </p:nvSpPr>
        <p:spPr>
          <a:xfrm>
            <a:off x="740035" y="1854525"/>
            <a:ext cx="6651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JUNE 12</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41" name="Google Shape;641;p72"/>
          <p:cNvSpPr txBox="1"/>
          <p:nvPr/>
        </p:nvSpPr>
        <p:spPr>
          <a:xfrm>
            <a:off x="670474"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DCDDDE"/>
              </a:solidFill>
            </a:endParaRPr>
          </a:p>
        </p:txBody>
      </p:sp>
      <p:sp>
        <p:nvSpPr>
          <p:cNvPr id="642" name="Google Shape;642;p72"/>
          <p:cNvSpPr txBox="1"/>
          <p:nvPr/>
        </p:nvSpPr>
        <p:spPr>
          <a:xfrm>
            <a:off x="670474" y="3307024"/>
            <a:ext cx="116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GB" sz="1000">
                <a:solidFill>
                  <a:srgbClr val="DCDDDE"/>
                </a:solidFill>
              </a:rPr>
              <a:t>Exploratory Data Analysis</a:t>
            </a:r>
            <a:endParaRPr sz="1000">
              <a:solidFill>
                <a:srgbClr val="DCDDDE"/>
              </a:solidFill>
            </a:endParaRPr>
          </a:p>
        </p:txBody>
      </p:sp>
      <p:sp>
        <p:nvSpPr>
          <p:cNvPr id="643" name="Google Shape;643;p72"/>
          <p:cNvSpPr txBox="1"/>
          <p:nvPr/>
        </p:nvSpPr>
        <p:spPr>
          <a:xfrm>
            <a:off x="1854124" y="1854525"/>
            <a:ext cx="639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JUNE 13</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44" name="Google Shape;644;p72"/>
          <p:cNvSpPr txBox="1"/>
          <p:nvPr/>
        </p:nvSpPr>
        <p:spPr>
          <a:xfrm>
            <a:off x="1814784" y="3307024"/>
            <a:ext cx="113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GB" sz="1000">
                <a:solidFill>
                  <a:srgbClr val="DCDDDE"/>
                </a:solidFill>
              </a:rPr>
              <a:t>PPT for EDA Conclusions</a:t>
            </a:r>
            <a:endParaRPr sz="1000">
              <a:solidFill>
                <a:srgbClr val="DCDDDE"/>
              </a:solidFill>
            </a:endParaRPr>
          </a:p>
        </p:txBody>
      </p:sp>
      <p:sp>
        <p:nvSpPr>
          <p:cNvPr id="645" name="Google Shape;645;p72"/>
          <p:cNvSpPr txBox="1"/>
          <p:nvPr/>
        </p:nvSpPr>
        <p:spPr>
          <a:xfrm>
            <a:off x="2942087" y="1854525"/>
            <a:ext cx="582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JUNE 14</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46" name="Google Shape;646;p72"/>
          <p:cNvSpPr txBox="1"/>
          <p:nvPr/>
        </p:nvSpPr>
        <p:spPr>
          <a:xfrm>
            <a:off x="2951292"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DCDDDE"/>
              </a:solidFill>
            </a:endParaRPr>
          </a:p>
        </p:txBody>
      </p:sp>
      <p:sp>
        <p:nvSpPr>
          <p:cNvPr id="647" name="Google Shape;647;p72"/>
          <p:cNvSpPr txBox="1"/>
          <p:nvPr/>
        </p:nvSpPr>
        <p:spPr>
          <a:xfrm>
            <a:off x="2951292" y="3307022"/>
            <a:ext cx="113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GB" sz="1000">
                <a:solidFill>
                  <a:srgbClr val="DCDDDE"/>
                </a:solidFill>
              </a:rPr>
              <a:t>Data Preparation.</a:t>
            </a:r>
            <a:endParaRPr sz="1000">
              <a:solidFill>
                <a:srgbClr val="DCDDDE"/>
              </a:solidFill>
            </a:endParaRPr>
          </a:p>
        </p:txBody>
      </p:sp>
      <p:sp>
        <p:nvSpPr>
          <p:cNvPr id="648" name="Google Shape;648;p72"/>
          <p:cNvSpPr txBox="1"/>
          <p:nvPr/>
        </p:nvSpPr>
        <p:spPr>
          <a:xfrm>
            <a:off x="4027488" y="1854525"/>
            <a:ext cx="6651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JUNE 16</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49" name="Google Shape;649;p72"/>
          <p:cNvSpPr txBox="1"/>
          <p:nvPr/>
        </p:nvSpPr>
        <p:spPr>
          <a:xfrm>
            <a:off x="408504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DCDDDE"/>
              </a:solidFill>
            </a:endParaRPr>
          </a:p>
        </p:txBody>
      </p:sp>
      <p:sp>
        <p:nvSpPr>
          <p:cNvPr id="650" name="Google Shape;650;p72"/>
          <p:cNvSpPr txBox="1"/>
          <p:nvPr/>
        </p:nvSpPr>
        <p:spPr>
          <a:xfrm>
            <a:off x="4019500" y="3307025"/>
            <a:ext cx="120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GB" sz="1000">
                <a:solidFill>
                  <a:srgbClr val="DCDDDE"/>
                </a:solidFill>
              </a:rPr>
              <a:t>Popularity Based Recommendation System Implementation</a:t>
            </a:r>
            <a:endParaRPr sz="1000">
              <a:solidFill>
                <a:srgbClr val="DCDDDE"/>
              </a:solidFill>
            </a:endParaRPr>
          </a:p>
        </p:txBody>
      </p:sp>
      <p:sp>
        <p:nvSpPr>
          <p:cNvPr id="651" name="Google Shape;651;p72"/>
          <p:cNvSpPr txBox="1"/>
          <p:nvPr/>
        </p:nvSpPr>
        <p:spPr>
          <a:xfrm>
            <a:off x="5222450" y="1854525"/>
            <a:ext cx="5823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JUNE 17</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52" name="Google Shape;652;p72"/>
          <p:cNvSpPr txBox="1"/>
          <p:nvPr/>
        </p:nvSpPr>
        <p:spPr>
          <a:xfrm>
            <a:off x="5215435"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DCDDDE"/>
              </a:solidFill>
            </a:endParaRPr>
          </a:p>
        </p:txBody>
      </p:sp>
      <p:sp>
        <p:nvSpPr>
          <p:cNvPr id="653" name="Google Shape;653;p72"/>
          <p:cNvSpPr txBox="1"/>
          <p:nvPr/>
        </p:nvSpPr>
        <p:spPr>
          <a:xfrm>
            <a:off x="5215424" y="3307025"/>
            <a:ext cx="1201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GB" sz="1000">
                <a:solidFill>
                  <a:srgbClr val="DCDDDE"/>
                </a:solidFill>
              </a:rPr>
              <a:t>Collaborative Filtering Based Recommendation System Implementation</a:t>
            </a:r>
            <a:endParaRPr sz="1000">
              <a:solidFill>
                <a:srgbClr val="DCDDDE"/>
              </a:solidFill>
            </a:endParaRPr>
          </a:p>
        </p:txBody>
      </p:sp>
      <p:sp>
        <p:nvSpPr>
          <p:cNvPr id="654" name="Google Shape;654;p72"/>
          <p:cNvSpPr txBox="1"/>
          <p:nvPr/>
        </p:nvSpPr>
        <p:spPr>
          <a:xfrm>
            <a:off x="6226964" y="1841600"/>
            <a:ext cx="639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JUNE 18</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55" name="Google Shape;655;p72"/>
          <p:cNvSpPr txBox="1"/>
          <p:nvPr/>
        </p:nvSpPr>
        <p:spPr>
          <a:xfrm>
            <a:off x="6349571"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sz="1000">
              <a:solidFill>
                <a:srgbClr val="DCDDDE"/>
              </a:solidFill>
            </a:endParaRPr>
          </a:p>
        </p:txBody>
      </p:sp>
      <p:sp>
        <p:nvSpPr>
          <p:cNvPr id="656" name="Google Shape;656;p72"/>
          <p:cNvSpPr txBox="1"/>
          <p:nvPr/>
        </p:nvSpPr>
        <p:spPr>
          <a:xfrm>
            <a:off x="6349575" y="3307025"/>
            <a:ext cx="120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GB" sz="1000">
                <a:solidFill>
                  <a:srgbClr val="DCDDDE"/>
                </a:solidFill>
              </a:rPr>
              <a:t>Content Based Recommendation System Implementation</a:t>
            </a:r>
            <a:endParaRPr sz="1000">
              <a:solidFill>
                <a:srgbClr val="DCDDDE"/>
              </a:solidFill>
            </a:endParaRPr>
          </a:p>
        </p:txBody>
      </p:sp>
      <p:cxnSp>
        <p:nvCxnSpPr>
          <p:cNvPr id="657" name="Google Shape;657;p72"/>
          <p:cNvCxnSpPr/>
          <p:nvPr/>
        </p:nvCxnSpPr>
        <p:spPr>
          <a:xfrm>
            <a:off x="1274015"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58" name="Google Shape;658;p72"/>
          <p:cNvSpPr/>
          <p:nvPr/>
        </p:nvSpPr>
        <p:spPr>
          <a:xfrm flipH="1">
            <a:off x="74043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59" name="Google Shape;659;p72"/>
          <p:cNvSpPr/>
          <p:nvPr/>
        </p:nvSpPr>
        <p:spPr>
          <a:xfrm>
            <a:off x="74006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60" name="Google Shape;660;p72"/>
          <p:cNvCxnSpPr/>
          <p:nvPr/>
        </p:nvCxnSpPr>
        <p:spPr>
          <a:xfrm>
            <a:off x="2367672"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61" name="Google Shape;661;p72"/>
          <p:cNvSpPr/>
          <p:nvPr/>
        </p:nvSpPr>
        <p:spPr>
          <a:xfrm flipH="1">
            <a:off x="1834092"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662" name="Google Shape;662;p72"/>
          <p:cNvSpPr/>
          <p:nvPr/>
        </p:nvSpPr>
        <p:spPr>
          <a:xfrm>
            <a:off x="1833719"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63" name="Google Shape;663;p72"/>
          <p:cNvCxnSpPr/>
          <p:nvPr/>
        </p:nvCxnSpPr>
        <p:spPr>
          <a:xfrm>
            <a:off x="346187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64" name="Google Shape;664;p72"/>
          <p:cNvSpPr/>
          <p:nvPr/>
        </p:nvSpPr>
        <p:spPr>
          <a:xfrm flipH="1">
            <a:off x="292829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65" name="Google Shape;665;p72"/>
          <p:cNvSpPr/>
          <p:nvPr/>
        </p:nvSpPr>
        <p:spPr>
          <a:xfrm>
            <a:off x="292792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66" name="Google Shape;666;p72"/>
          <p:cNvCxnSpPr/>
          <p:nvPr/>
        </p:nvCxnSpPr>
        <p:spPr>
          <a:xfrm>
            <a:off x="455344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67" name="Google Shape;667;p72"/>
          <p:cNvSpPr/>
          <p:nvPr/>
        </p:nvSpPr>
        <p:spPr>
          <a:xfrm flipH="1">
            <a:off x="401986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68" name="Google Shape;668;p72"/>
          <p:cNvSpPr/>
          <p:nvPr/>
        </p:nvSpPr>
        <p:spPr>
          <a:xfrm>
            <a:off x="4019489"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69" name="Google Shape;669;p72"/>
          <p:cNvCxnSpPr/>
          <p:nvPr/>
        </p:nvCxnSpPr>
        <p:spPr>
          <a:xfrm>
            <a:off x="5641740"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70" name="Google Shape;670;p72"/>
          <p:cNvSpPr/>
          <p:nvPr/>
        </p:nvSpPr>
        <p:spPr>
          <a:xfrm flipH="1">
            <a:off x="5108160"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71" name="Google Shape;671;p72"/>
          <p:cNvSpPr/>
          <p:nvPr/>
        </p:nvSpPr>
        <p:spPr>
          <a:xfrm>
            <a:off x="5107787"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72" name="Google Shape;672;p72"/>
          <p:cNvCxnSpPr/>
          <p:nvPr/>
        </p:nvCxnSpPr>
        <p:spPr>
          <a:xfrm>
            <a:off x="6733660"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73" name="Google Shape;673;p72"/>
          <p:cNvSpPr/>
          <p:nvPr/>
        </p:nvSpPr>
        <p:spPr>
          <a:xfrm flipH="1">
            <a:off x="6200080"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74" name="Google Shape;674;p72"/>
          <p:cNvSpPr/>
          <p:nvPr/>
        </p:nvSpPr>
        <p:spPr>
          <a:xfrm>
            <a:off x="6199707"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75" name="Google Shape;675;p72"/>
          <p:cNvSpPr txBox="1"/>
          <p:nvPr/>
        </p:nvSpPr>
        <p:spPr>
          <a:xfrm>
            <a:off x="7315414" y="1840938"/>
            <a:ext cx="639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JUNE 20</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cxnSp>
        <p:nvCxnSpPr>
          <p:cNvPr id="676" name="Google Shape;676;p72"/>
          <p:cNvCxnSpPr/>
          <p:nvPr/>
        </p:nvCxnSpPr>
        <p:spPr>
          <a:xfrm>
            <a:off x="7822110" y="2076046"/>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77" name="Google Shape;677;p72"/>
          <p:cNvSpPr/>
          <p:nvPr/>
        </p:nvSpPr>
        <p:spPr>
          <a:xfrm flipH="1">
            <a:off x="7288530" y="2615045"/>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78" name="Google Shape;678;p72"/>
          <p:cNvSpPr/>
          <p:nvPr/>
        </p:nvSpPr>
        <p:spPr>
          <a:xfrm>
            <a:off x="7288157" y="2756626"/>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79" name="Google Shape;679;p72"/>
          <p:cNvSpPr txBox="1"/>
          <p:nvPr/>
        </p:nvSpPr>
        <p:spPr>
          <a:xfrm>
            <a:off x="7544950" y="3302750"/>
            <a:ext cx="1201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GB" sz="1000">
                <a:solidFill>
                  <a:srgbClr val="DCDDDE"/>
                </a:solidFill>
              </a:rPr>
              <a:t>Hybrid model</a:t>
            </a:r>
            <a:r>
              <a:rPr lang="en-GB" sz="1000">
                <a:solidFill>
                  <a:srgbClr val="DCDDDE"/>
                </a:solidFill>
              </a:rPr>
              <a:t> Recommendation System Implementation</a:t>
            </a:r>
            <a:endParaRPr sz="800">
              <a:solidFill>
                <a:srgbClr val="DCDDDE"/>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References</a:t>
            </a:r>
            <a:endParaRPr/>
          </a:p>
        </p:txBody>
      </p:sp>
      <p:sp>
        <p:nvSpPr>
          <p:cNvPr id="685" name="Google Shape;685;p73"/>
          <p:cNvSpPr txBox="1"/>
          <p:nvPr/>
        </p:nvSpPr>
        <p:spPr>
          <a:xfrm>
            <a:off x="715500" y="1769725"/>
            <a:ext cx="7713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u="sng">
                <a:solidFill>
                  <a:schemeClr val="lt1"/>
                </a:solidFill>
                <a:latin typeface="Lato"/>
                <a:ea typeface="Lato"/>
                <a:cs typeface="Lato"/>
                <a:sym typeface="Lato"/>
                <a:hlinkClick r:id="rId3">
                  <a:extLst>
                    <a:ext uri="{A12FA001-AC4F-418D-AE19-62706E023703}">
                      <ahyp:hlinkClr val="tx"/>
                    </a:ext>
                  </a:extLst>
                </a:hlinkClick>
              </a:rPr>
              <a:t>https://www.ijltet.org/wp-content/uploads/2014/10/21.pdf</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u="sng">
                <a:solidFill>
                  <a:schemeClr val="lt1"/>
                </a:solidFill>
                <a:latin typeface="Lato"/>
                <a:ea typeface="Lato"/>
                <a:cs typeface="Lato"/>
                <a:sym typeface="Lato"/>
                <a:hlinkClick r:id="rId4">
                  <a:extLst>
                    <a:ext uri="{A12FA001-AC4F-418D-AE19-62706E023703}">
                      <ahyp:hlinkClr val="tx"/>
                    </a:ext>
                  </a:extLst>
                </a:hlinkClick>
              </a:rPr>
              <a:t>https://techtalkwithbhatt.com/2019/05/02/what-is-a-recommender-system-and-what-are-its-types/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u="sng">
                <a:solidFill>
                  <a:schemeClr val="lt1"/>
                </a:solidFill>
                <a:latin typeface="Lato"/>
                <a:ea typeface="Lato"/>
                <a:cs typeface="Lato"/>
                <a:sym typeface="Lato"/>
                <a:hlinkClick r:id="rId5">
                  <a:extLst>
                    <a:ext uri="{A12FA001-AC4F-418D-AE19-62706E023703}">
                      <ahyp:hlinkClr val="tx"/>
                    </a:ext>
                  </a:extLst>
                </a:hlinkClick>
              </a:rPr>
              <a:t>https://builtin.com/data-science/recommender-systems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u="sng">
                <a:solidFill>
                  <a:schemeClr val="hlink"/>
                </a:solidFill>
                <a:latin typeface="Lato"/>
                <a:ea typeface="Lato"/>
                <a:cs typeface="Lato"/>
                <a:sym typeface="Lato"/>
                <a:hlinkClick r:id="rId6"/>
              </a:rPr>
              <a:t>https://medium.com/@toprak.mhmt/collaborative-filtering-3ceb89080ade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u="sng">
                <a:solidFill>
                  <a:schemeClr val="hlink"/>
                </a:solidFill>
                <a:latin typeface="Lato"/>
                <a:ea typeface="Lato"/>
                <a:cs typeface="Lato"/>
                <a:sym typeface="Lato"/>
                <a:hlinkClick r:id="rId7"/>
              </a:rPr>
              <a:t>https://yuspify.com/blog/cold-start-problem-recommender-systems/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4"/>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100"/>
              <a:t>Thank you!</a:t>
            </a:r>
            <a:endParaRPr sz="4100"/>
          </a:p>
        </p:txBody>
      </p:sp>
      <p:grpSp>
        <p:nvGrpSpPr>
          <p:cNvPr id="691" name="Google Shape;691;p74"/>
          <p:cNvGrpSpPr/>
          <p:nvPr/>
        </p:nvGrpSpPr>
        <p:grpSpPr>
          <a:xfrm>
            <a:off x="4066820" y="1553491"/>
            <a:ext cx="3159984" cy="2439109"/>
            <a:chOff x="3553042" y="1657806"/>
            <a:chExt cx="3461100" cy="2671532"/>
          </a:xfrm>
        </p:grpSpPr>
        <p:sp>
          <p:nvSpPr>
            <p:cNvPr id="692" name="Google Shape;692;p7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00" name="Google Shape;700;p74"/>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701" name="Google Shape;701;p74"/>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74"/>
          <p:cNvGrpSpPr/>
          <p:nvPr/>
        </p:nvGrpSpPr>
        <p:grpSpPr>
          <a:xfrm>
            <a:off x="6762480" y="2546254"/>
            <a:ext cx="1024386" cy="1522884"/>
            <a:chOff x="6505573" y="2745170"/>
            <a:chExt cx="1122000" cy="1668000"/>
          </a:xfrm>
        </p:grpSpPr>
        <p:sp>
          <p:nvSpPr>
            <p:cNvPr id="703" name="Google Shape;703;p74"/>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4"/>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4"/>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4"/>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07" name="Google Shape;707;p74"/>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708" name="Google Shape;708;p74"/>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 name="Google Shape;709;p74"/>
          <p:cNvGrpSpPr/>
          <p:nvPr/>
        </p:nvGrpSpPr>
        <p:grpSpPr>
          <a:xfrm>
            <a:off x="6405845" y="3121897"/>
            <a:ext cx="520684" cy="1036470"/>
            <a:chOff x="9543736" y="4486132"/>
            <a:chExt cx="570300" cy="1135235"/>
          </a:xfrm>
        </p:grpSpPr>
        <p:sp>
          <p:nvSpPr>
            <p:cNvPr id="710" name="Google Shape;710;p74"/>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4"/>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74"/>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74"/>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14" name="Google Shape;714;p74"/>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715" name="Google Shape;715;p74"/>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74"/>
          <p:cNvGrpSpPr/>
          <p:nvPr/>
        </p:nvGrpSpPr>
        <p:grpSpPr>
          <a:xfrm>
            <a:off x="7564804" y="3443361"/>
            <a:ext cx="455496" cy="692277"/>
            <a:chOff x="7384375" y="3728000"/>
            <a:chExt cx="498900" cy="758244"/>
          </a:xfrm>
        </p:grpSpPr>
        <p:sp>
          <p:nvSpPr>
            <p:cNvPr id="717" name="Google Shape;717;p74"/>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4"/>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4"/>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4"/>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74"/>
          <p:cNvGrpSpPr/>
          <p:nvPr/>
        </p:nvGrpSpPr>
        <p:grpSpPr>
          <a:xfrm>
            <a:off x="7564836" y="3561758"/>
            <a:ext cx="478081" cy="462776"/>
            <a:chOff x="7384385" y="3857442"/>
            <a:chExt cx="523637" cy="506874"/>
          </a:xfrm>
        </p:grpSpPr>
        <p:sp>
          <p:nvSpPr>
            <p:cNvPr id="722" name="Google Shape;722;p74"/>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74"/>
            <p:cNvGrpSpPr/>
            <p:nvPr/>
          </p:nvGrpSpPr>
          <p:grpSpPr>
            <a:xfrm>
              <a:off x="7384385" y="3857442"/>
              <a:ext cx="523637" cy="498900"/>
              <a:chOff x="7384385" y="3857442"/>
              <a:chExt cx="523637" cy="498900"/>
            </a:xfrm>
          </p:grpSpPr>
          <p:sp>
            <p:nvSpPr>
              <p:cNvPr id="724" name="Google Shape;724;p74"/>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4"/>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726" name="Google Shape;726;p74"/>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727" name="Google Shape;727;p74"/>
          <p:cNvGrpSpPr/>
          <p:nvPr/>
        </p:nvGrpSpPr>
        <p:grpSpPr>
          <a:xfrm>
            <a:off x="8110843" y="3443361"/>
            <a:ext cx="435785" cy="692277"/>
            <a:chOff x="7982421" y="3727763"/>
            <a:chExt cx="477311" cy="758244"/>
          </a:xfrm>
        </p:grpSpPr>
        <p:sp>
          <p:nvSpPr>
            <p:cNvPr id="728" name="Google Shape;728;p74"/>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74"/>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74"/>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4"/>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4"/>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74"/>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4"/>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4"/>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736" name="Google Shape;736;p74"/>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77" name="Google Shape;277;p22"/>
          <p:cNvSpPr txBox="1"/>
          <p:nvPr>
            <p:ph idx="1" type="body"/>
          </p:nvPr>
        </p:nvSpPr>
        <p:spPr>
          <a:xfrm>
            <a:off x="4018025" y="1567550"/>
            <a:ext cx="4318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Music Recommender System</a:t>
            </a:r>
            <a:endParaRPr/>
          </a:p>
          <a:p>
            <a:pPr indent="0" lvl="0" marL="0" rtl="0" algn="l">
              <a:spcBef>
                <a:spcPts val="1600"/>
              </a:spcBef>
              <a:spcAft>
                <a:spcPts val="1600"/>
              </a:spcAft>
              <a:buNone/>
            </a:pPr>
            <a:r>
              <a:rPr lang="en-GB"/>
              <a:t>To build a ML model which recommend personalized music to it’s user.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Components in Music Recommender </a:t>
            </a:r>
            <a:endParaRPr/>
          </a:p>
        </p:txBody>
      </p:sp>
      <p:sp>
        <p:nvSpPr>
          <p:cNvPr id="283" name="Google Shape;283;p23"/>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FFFFFF"/>
                </a:solidFill>
                <a:latin typeface="Montserrat"/>
                <a:ea typeface="Montserrat"/>
                <a:cs typeface="Montserrat"/>
                <a:sym typeface="Montserrat"/>
              </a:rPr>
              <a:t>1.)</a:t>
            </a:r>
            <a:endParaRPr sz="12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84" name="Google Shape;284;p23"/>
          <p:cNvSpPr txBox="1"/>
          <p:nvPr>
            <p:ph idx="1" type="body"/>
          </p:nvPr>
        </p:nvSpPr>
        <p:spPr>
          <a:xfrm>
            <a:off x="2030400" y="17436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solidFill>
                  <a:srgbClr val="FFFFFF"/>
                </a:solidFill>
              </a:rPr>
              <a:t>Item Profiling</a:t>
            </a:r>
            <a:endParaRPr sz="2200">
              <a:solidFill>
                <a:srgbClr val="FFFFFF"/>
              </a:solidFill>
            </a:endParaRPr>
          </a:p>
        </p:txBody>
      </p:sp>
      <p:sp>
        <p:nvSpPr>
          <p:cNvPr id="285" name="Google Shape;285;p23"/>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FFFFFF"/>
                </a:solidFill>
                <a:latin typeface="Montserrat"/>
                <a:ea typeface="Montserrat"/>
                <a:cs typeface="Montserrat"/>
                <a:sym typeface="Montserrat"/>
              </a:rPr>
              <a:t>2.)</a:t>
            </a:r>
            <a:endParaRPr sz="12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86" name="Google Shape;286;p23"/>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solidFill>
                  <a:srgbClr val="FFFFFF"/>
                </a:solidFill>
              </a:rPr>
              <a:t>User Profiling</a:t>
            </a:r>
            <a:endParaRPr sz="2200">
              <a:solidFill>
                <a:srgbClr val="FFFFFF"/>
              </a:solidFill>
            </a:endParaRPr>
          </a:p>
        </p:txBody>
      </p:sp>
      <p:sp>
        <p:nvSpPr>
          <p:cNvPr id="287" name="Google Shape;287;p23"/>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solidFill>
                  <a:srgbClr val="FFFFFF"/>
                </a:solidFill>
                <a:latin typeface="Montserrat"/>
                <a:ea typeface="Montserrat"/>
                <a:cs typeface="Montserrat"/>
                <a:sym typeface="Montserrat"/>
              </a:rPr>
              <a:t>3.)</a:t>
            </a:r>
            <a:endParaRPr sz="1100">
              <a:solidFill>
                <a:srgbClr val="FFFFFF"/>
              </a:solidFill>
            </a:endParaRPr>
          </a:p>
        </p:txBody>
      </p:sp>
      <p:sp>
        <p:nvSpPr>
          <p:cNvPr id="288" name="Google Shape;288;p23"/>
          <p:cNvSpPr txBox="1"/>
          <p:nvPr>
            <p:ph idx="1" type="body"/>
          </p:nvPr>
        </p:nvSpPr>
        <p:spPr>
          <a:xfrm>
            <a:off x="2030400" y="3573288"/>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solidFill>
                  <a:srgbClr val="FFFFFF"/>
                </a:solidFill>
              </a:rPr>
              <a:t>Match Algorithms</a:t>
            </a:r>
            <a:endParaRPr sz="22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 Based Recommender System</a:t>
            </a:r>
            <a:endParaRPr/>
          </a:p>
        </p:txBody>
      </p:sp>
      <p:sp>
        <p:nvSpPr>
          <p:cNvPr id="294" name="Google Shape;294;p24"/>
          <p:cNvSpPr txBox="1"/>
          <p:nvPr>
            <p:ph idx="1" type="body"/>
          </p:nvPr>
        </p:nvSpPr>
        <p:spPr>
          <a:xfrm>
            <a:off x="1297500" y="15923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main idea is to recommend item to customer x, similar to previous item rated highly by x.</a:t>
            </a:r>
            <a:endParaRPr/>
          </a:p>
          <a:p>
            <a:pPr indent="0" lvl="0" marL="0" rtl="0" algn="l">
              <a:spcBef>
                <a:spcPts val="1600"/>
              </a:spcBef>
              <a:spcAft>
                <a:spcPts val="0"/>
              </a:spcAft>
              <a:buNone/>
            </a:pPr>
            <a:r>
              <a:rPr lang="en-GB"/>
              <a:t>Examples:- Movies; same actor, director genre</a:t>
            </a:r>
            <a:endParaRPr/>
          </a:p>
          <a:p>
            <a:pPr indent="0" lvl="0" marL="0" rtl="0" algn="l">
              <a:spcBef>
                <a:spcPts val="1600"/>
              </a:spcBef>
              <a:spcAft>
                <a:spcPts val="0"/>
              </a:spcAft>
              <a:buNone/>
            </a:pPr>
            <a:r>
              <a:rPr lang="en-GB"/>
              <a:t>		People; recommend people with common friends.</a:t>
            </a:r>
            <a:endParaRPr/>
          </a:p>
          <a:p>
            <a:pPr indent="0" lvl="0" marL="0" rtl="0" algn="l">
              <a:spcBef>
                <a:spcPts val="1600"/>
              </a:spcBef>
              <a:spcAft>
                <a:spcPts val="0"/>
              </a:spcAft>
              <a:buNone/>
            </a:pPr>
            <a:r>
              <a:rPr lang="en-GB"/>
              <a:t>Life cycle of content based recommender system is:</a:t>
            </a:r>
            <a:endParaRPr/>
          </a:p>
          <a:p>
            <a:pPr indent="0" lvl="0" marL="0" rtl="0" algn="l">
              <a:spcBef>
                <a:spcPts val="1600"/>
              </a:spcBef>
              <a:spcAft>
                <a:spcPts val="0"/>
              </a:spcAft>
              <a:buNone/>
            </a:pPr>
            <a:r>
              <a:rPr lang="en-GB"/>
              <a:t>Step 1:- There is a user and let say he likes red circle and triangle.</a:t>
            </a:r>
            <a:endParaRPr/>
          </a:p>
          <a:p>
            <a:pPr indent="0" lvl="0" marL="0" rtl="0" algn="l">
              <a:spcBef>
                <a:spcPts val="1600"/>
              </a:spcBef>
              <a:spcAft>
                <a:spcPts val="0"/>
              </a:spcAft>
              <a:buNone/>
            </a:pPr>
            <a:r>
              <a:rPr lang="en-GB"/>
              <a:t>Step 2:- Do the item profiling of the liked item for e.g. red, circle and triangle.</a:t>
            </a:r>
            <a:endParaRPr/>
          </a:p>
          <a:p>
            <a:pPr indent="0" lvl="0" marL="0" rtl="0" algn="l">
              <a:spcBef>
                <a:spcPts val="1600"/>
              </a:spcBef>
              <a:spcAft>
                <a:spcPts val="1600"/>
              </a:spcAft>
              <a:buNone/>
            </a:pPr>
            <a:r>
              <a:rPr lang="en-GB"/>
              <a:t>Step 3:- Upon the item profiling do the user profiling what type of thing user like and recommend the same type of items to the user.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5"/>
          <p:cNvSpPr txBox="1"/>
          <p:nvPr>
            <p:ph type="title"/>
          </p:nvPr>
        </p:nvSpPr>
        <p:spPr>
          <a:xfrm>
            <a:off x="1372500" y="447325"/>
            <a:ext cx="7232100" cy="11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Item profiling and User Profiling</a:t>
            </a:r>
            <a:endParaRPr/>
          </a:p>
        </p:txBody>
      </p:sp>
      <p:sp>
        <p:nvSpPr>
          <p:cNvPr id="300" name="Google Shape;300;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400" u="sng">
                <a:latin typeface="Montserrat"/>
                <a:ea typeface="Montserrat"/>
                <a:cs typeface="Montserrat"/>
                <a:sym typeface="Montserrat"/>
              </a:rPr>
              <a:t>Item Profiling:-</a:t>
            </a:r>
            <a:endParaRPr b="1" sz="1400" u="sng">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For each item we need to create the item profile.</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Profile is a set of important features.</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For text based features, to extract them we can use TF-IDF.</a:t>
            </a:r>
            <a:endParaRPr sz="1400">
              <a:latin typeface="Montserrat"/>
              <a:ea typeface="Montserrat"/>
              <a:cs typeface="Montserrat"/>
              <a:sym typeface="Montserrat"/>
            </a:endParaRPr>
          </a:p>
          <a:p>
            <a:pPr indent="0" lvl="0" marL="0" rtl="0" algn="l">
              <a:spcBef>
                <a:spcPts val="1600"/>
              </a:spcBef>
              <a:spcAft>
                <a:spcPts val="0"/>
              </a:spcAft>
              <a:buNone/>
            </a:pPr>
            <a:r>
              <a:rPr b="1" lang="en-GB" sz="1400" u="sng">
                <a:latin typeface="Montserrat"/>
                <a:ea typeface="Montserrat"/>
                <a:cs typeface="Montserrat"/>
                <a:sym typeface="Montserrat"/>
              </a:rPr>
              <a:t>User Profiling:-</a:t>
            </a:r>
            <a:endParaRPr b="1" sz="1400" u="sng">
              <a:latin typeface="Montserrat"/>
              <a:ea typeface="Montserrat"/>
              <a:cs typeface="Montserrat"/>
              <a:sym typeface="Montserrat"/>
            </a:endParaRPr>
          </a:p>
          <a:p>
            <a:pPr indent="-317500" lvl="0" marL="457200" rtl="0" algn="l">
              <a:spcBef>
                <a:spcPts val="1600"/>
              </a:spcBef>
              <a:spcAft>
                <a:spcPts val="0"/>
              </a:spcAft>
              <a:buSzPts val="1400"/>
              <a:buFont typeface="Montserrat"/>
              <a:buChar char="●"/>
            </a:pPr>
            <a:r>
              <a:rPr lang="en-GB" sz="1400">
                <a:latin typeface="Montserrat"/>
                <a:ea typeface="Montserrat"/>
                <a:cs typeface="Montserrat"/>
                <a:sym typeface="Montserrat"/>
              </a:rPr>
              <a:t>User has rated item with profile i</a:t>
            </a:r>
            <a:r>
              <a:rPr baseline="-25000" lang="en-GB" sz="1400">
                <a:latin typeface="Montserrat"/>
                <a:ea typeface="Montserrat"/>
                <a:cs typeface="Montserrat"/>
                <a:sym typeface="Montserrat"/>
              </a:rPr>
              <a:t>1</a:t>
            </a:r>
            <a:r>
              <a:rPr lang="en-GB" sz="1400">
                <a:latin typeface="Montserrat"/>
                <a:ea typeface="Montserrat"/>
                <a:cs typeface="Montserrat"/>
                <a:sym typeface="Montserrat"/>
              </a:rPr>
              <a:t>,.......,i</a:t>
            </a:r>
            <a:r>
              <a:rPr baseline="-25000" i="1" lang="en-GB" sz="1400">
                <a:latin typeface="Montserrat"/>
                <a:ea typeface="Montserrat"/>
                <a:cs typeface="Montserrat"/>
                <a:sym typeface="Montserrat"/>
              </a:rPr>
              <a:t>n</a:t>
            </a:r>
            <a:endParaRPr baseline="-25000" i="1"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GB" sz="1400">
                <a:latin typeface="Montserrat"/>
                <a:ea typeface="Montserrat"/>
                <a:cs typeface="Montserrat"/>
                <a:sym typeface="Montserrat"/>
              </a:rPr>
              <a:t>It is the weighted average of rated item profile.</a:t>
            </a:r>
            <a:endParaRPr sz="1400">
              <a:latin typeface="Montserrat"/>
              <a:ea typeface="Montserrat"/>
              <a:cs typeface="Montserrat"/>
              <a:sym typeface="Montserrat"/>
            </a:endParaRPr>
          </a:p>
          <a:p>
            <a:pPr indent="0" lvl="0" marL="457200" rtl="0" algn="l">
              <a:spcBef>
                <a:spcPts val="1600"/>
              </a:spcBef>
              <a:spcAft>
                <a:spcPts val="0"/>
              </a:spcAft>
              <a:buNone/>
            </a:pPr>
            <a:r>
              <a:rPr lang="en-GB" sz="1400">
                <a:latin typeface="Montserrat"/>
                <a:ea typeface="Montserrat"/>
                <a:cs typeface="Montserrat"/>
                <a:sym typeface="Montserrat"/>
              </a:rPr>
              <a:t>i</a:t>
            </a:r>
            <a:r>
              <a:rPr baseline="-25000" lang="en-GB" sz="1400">
                <a:latin typeface="Montserrat"/>
                <a:ea typeface="Montserrat"/>
                <a:cs typeface="Montserrat"/>
                <a:sym typeface="Montserrat"/>
              </a:rPr>
              <a:t>1</a:t>
            </a:r>
            <a:r>
              <a:rPr lang="en-GB" sz="1400">
                <a:latin typeface="Montserrat"/>
                <a:ea typeface="Montserrat"/>
                <a:cs typeface="Montserrat"/>
                <a:sym typeface="Montserrat"/>
              </a:rPr>
              <a:t>+i</a:t>
            </a:r>
            <a:r>
              <a:rPr baseline="-25000" lang="en-GB" sz="1400">
                <a:latin typeface="Montserrat"/>
                <a:ea typeface="Montserrat"/>
                <a:cs typeface="Montserrat"/>
                <a:sym typeface="Montserrat"/>
              </a:rPr>
              <a:t>2</a:t>
            </a:r>
            <a:r>
              <a:rPr lang="en-GB" sz="1400">
                <a:latin typeface="Montserrat"/>
                <a:ea typeface="Montserrat"/>
                <a:cs typeface="Montserrat"/>
                <a:sym typeface="Montserrat"/>
              </a:rPr>
              <a:t>...............+i</a:t>
            </a:r>
            <a:r>
              <a:rPr baseline="-25000" lang="en-GB" sz="1400">
                <a:latin typeface="Montserrat"/>
                <a:ea typeface="Montserrat"/>
                <a:cs typeface="Montserrat"/>
                <a:sym typeface="Montserrat"/>
              </a:rPr>
              <a:t>n</a:t>
            </a:r>
            <a:endParaRPr baseline="30000" sz="1400">
              <a:latin typeface="Montserrat"/>
              <a:ea typeface="Montserrat"/>
              <a:cs typeface="Montserrat"/>
              <a:sym typeface="Montserrat"/>
            </a:endParaRPr>
          </a:p>
          <a:p>
            <a:pPr indent="0" lvl="0" marL="457200" rtl="0" algn="l">
              <a:spcBef>
                <a:spcPts val="1600"/>
              </a:spcBef>
              <a:spcAft>
                <a:spcPts val="0"/>
              </a:spcAft>
              <a:buNone/>
            </a:pPr>
            <a:r>
              <a:rPr lang="en-GB" sz="1400">
                <a:latin typeface="Montserrat"/>
                <a:ea typeface="Montserrat"/>
                <a:cs typeface="Montserrat"/>
                <a:sym typeface="Montserrat"/>
              </a:rPr>
              <a:t>         N</a:t>
            </a:r>
            <a:endParaRPr sz="1400">
              <a:latin typeface="Montserrat"/>
              <a:ea typeface="Montserrat"/>
              <a:cs typeface="Montserrat"/>
              <a:sym typeface="Montserrat"/>
            </a:endParaRPr>
          </a:p>
          <a:p>
            <a:pPr indent="-317500" lvl="0" marL="457200" rtl="0" algn="l">
              <a:spcBef>
                <a:spcPts val="1600"/>
              </a:spcBef>
              <a:spcAft>
                <a:spcPts val="0"/>
              </a:spcAft>
              <a:buSzPts val="1400"/>
              <a:buFont typeface="Montserrat"/>
              <a:buChar char="●"/>
            </a:pPr>
            <a:r>
              <a:rPr lang="en-GB" sz="1400">
                <a:latin typeface="Montserrat"/>
                <a:ea typeface="Montserrat"/>
                <a:cs typeface="Montserrat"/>
                <a:sym typeface="Montserrat"/>
              </a:rPr>
              <a:t>Normalize the weights using average rating of user.</a:t>
            </a:r>
            <a:endParaRPr sz="1400">
              <a:latin typeface="Montserrat"/>
              <a:ea typeface="Montserrat"/>
              <a:cs typeface="Montserrat"/>
              <a:sym typeface="Montserrat"/>
            </a:endParaRPr>
          </a:p>
          <a:p>
            <a:pPr indent="0" lvl="0" marL="457200" rtl="0" algn="l">
              <a:spcBef>
                <a:spcPts val="1600"/>
              </a:spcBef>
              <a:spcAft>
                <a:spcPts val="0"/>
              </a:spcAft>
              <a:buNone/>
            </a:pPr>
            <a:r>
              <a:t/>
            </a:r>
            <a:endParaRPr sz="1400">
              <a:latin typeface="Montserrat"/>
              <a:ea typeface="Montserrat"/>
              <a:cs typeface="Montserrat"/>
              <a:sym typeface="Montserrat"/>
            </a:endParaRPr>
          </a:p>
          <a:p>
            <a:pPr indent="0" lvl="0" marL="457200" rtl="0" algn="l">
              <a:spcBef>
                <a:spcPts val="1600"/>
              </a:spcBef>
              <a:spcAft>
                <a:spcPts val="0"/>
              </a:spcAft>
              <a:buNone/>
            </a:pPr>
            <a:r>
              <a:t/>
            </a:r>
            <a:endParaRPr baseline="-25000" sz="1400">
              <a:latin typeface="Montserrat"/>
              <a:ea typeface="Montserrat"/>
              <a:cs typeface="Montserrat"/>
              <a:sym typeface="Montserrat"/>
            </a:endParaRPr>
          </a:p>
          <a:p>
            <a:pPr indent="0" lvl="0" marL="457200" rtl="0" algn="l">
              <a:spcBef>
                <a:spcPts val="1600"/>
              </a:spcBef>
              <a:spcAft>
                <a:spcPts val="0"/>
              </a:spcAft>
              <a:buNone/>
            </a:pPr>
            <a:r>
              <a:t/>
            </a:r>
            <a:endParaRPr baseline="-25000" sz="1400">
              <a:latin typeface="Montserrat"/>
              <a:ea typeface="Montserrat"/>
              <a:cs typeface="Montserrat"/>
              <a:sym typeface="Montserrat"/>
            </a:endParaRPr>
          </a:p>
          <a:p>
            <a:pPr indent="0" lvl="0" marL="457200" rtl="0" algn="l">
              <a:spcBef>
                <a:spcPts val="1600"/>
              </a:spcBef>
              <a:spcAft>
                <a:spcPts val="1600"/>
              </a:spcAft>
              <a:buNone/>
            </a:pPr>
            <a:r>
              <a:t/>
            </a:r>
            <a:endParaRPr baseline="-25000" sz="1400">
              <a:latin typeface="Montserrat"/>
              <a:ea typeface="Montserrat"/>
              <a:cs typeface="Montserrat"/>
              <a:sym typeface="Montserrat"/>
            </a:endParaRPr>
          </a:p>
        </p:txBody>
      </p:sp>
      <p:cxnSp>
        <p:nvCxnSpPr>
          <p:cNvPr id="301" name="Google Shape;301;p25"/>
          <p:cNvCxnSpPr/>
          <p:nvPr/>
        </p:nvCxnSpPr>
        <p:spPr>
          <a:xfrm>
            <a:off x="1428750" y="4261400"/>
            <a:ext cx="2186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